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61" r:id="rId5"/>
    <p:sldId id="262" r:id="rId6"/>
    <p:sldId id="278" r:id="rId7"/>
    <p:sldId id="263" r:id="rId8"/>
    <p:sldId id="266" r:id="rId9"/>
    <p:sldId id="267" r:id="rId10"/>
    <p:sldId id="279" r:id="rId11"/>
    <p:sldId id="268" r:id="rId12"/>
    <p:sldId id="269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152"/>
    <a:srgbClr val="610E6B"/>
    <a:srgbClr val="0E6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810" autoAdjust="0"/>
  </p:normalViewPr>
  <p:slideViewPr>
    <p:cSldViewPr snapToGrid="0" snapToObjects="1"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11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_s_bnr_s_tx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50030" y="465480"/>
            <a:ext cx="135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E6C4F"/>
                </a:solidFill>
              </a:rPr>
              <a:t>ESTADOS</a:t>
            </a:r>
            <a:endParaRPr lang="en-US" sz="1200" dirty="0">
              <a:solidFill>
                <a:srgbClr val="0E6C4F"/>
              </a:solidFill>
            </a:endParaRPr>
          </a:p>
        </p:txBody>
      </p:sp>
      <p:pic>
        <p:nvPicPr>
          <p:cNvPr id="5" name="Picture 4" descr="logo_ifai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486" y="475816"/>
            <a:ext cx="419345" cy="245841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778309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pic>
        <p:nvPicPr>
          <p:cNvPr id="8" name="Picture 7" descr="url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176" y="431852"/>
            <a:ext cx="481187" cy="36042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41910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389486" y="812021"/>
            <a:ext cx="189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610E6B"/>
                </a:solidFill>
              </a:rPr>
              <a:t>#</a:t>
            </a:r>
            <a:r>
              <a:rPr lang="en-US" i="1" dirty="0" err="1" smtClean="0">
                <a:solidFill>
                  <a:srgbClr val="610E6B"/>
                </a:solidFill>
              </a:rPr>
              <a:t>CoCreaciónLocal</a:t>
            </a:r>
            <a:endParaRPr lang="en-US" b="1" i="1" dirty="0">
              <a:solidFill>
                <a:srgbClr val="610E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  <p:pic>
        <p:nvPicPr>
          <p:cNvPr id="10" name="Shape 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9655" y="188900"/>
            <a:ext cx="2138319" cy="93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2049" y="5771234"/>
            <a:ext cx="2457236" cy="615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2049" y="5016026"/>
            <a:ext cx="2457236" cy="43771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1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3769" y="5697415"/>
            <a:ext cx="1341930" cy="45899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3104725" y="1765348"/>
            <a:ext cx="31274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Catálogo Institucional</a:t>
            </a:r>
          </a:p>
          <a:p>
            <a:pPr algn="ctr"/>
            <a:r>
              <a:rPr lang="es-MX" sz="2400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Datos Abiertos</a:t>
            </a:r>
            <a:endParaRPr lang="es-MX" sz="2400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80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2"/>
          <p:cNvSpPr/>
          <p:nvPr/>
        </p:nvSpPr>
        <p:spPr>
          <a:xfrm>
            <a:off x="356566" y="1363153"/>
            <a:ext cx="5702536" cy="4318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dirty="0">
                <a:solidFill>
                  <a:srgbClr val="610E6B"/>
                </a:solidFill>
                <a:latin typeface="Arial"/>
                <a:ea typeface="Open Sans"/>
                <a:cs typeface="Arial"/>
                <a:sym typeface="Open Sans"/>
              </a:rPr>
              <a:t>datos.gob.mx | Catálogo institucional de datos abiertos </a:t>
            </a:r>
          </a:p>
        </p:txBody>
      </p:sp>
      <p:pic>
        <p:nvPicPr>
          <p:cNvPr id="14" name="Shape 1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912112"/>
            <a:ext cx="9144000" cy="4467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30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65524" y="2115290"/>
            <a:ext cx="6857999" cy="404905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29"/>
          <p:cNvSpPr/>
          <p:nvPr/>
        </p:nvSpPr>
        <p:spPr>
          <a:xfrm>
            <a:off x="438131" y="1459176"/>
            <a:ext cx="5539406" cy="43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dirty="0">
                <a:solidFill>
                  <a:srgbClr val="610E6B"/>
                </a:solidFill>
                <a:latin typeface="Arial"/>
                <a:ea typeface="Open Sans"/>
                <a:cs typeface="Arial"/>
                <a:sym typeface="Open Sans"/>
              </a:rPr>
              <a:t>datos.gob.mx | Herramientas - Datos para el Desarrollo </a:t>
            </a:r>
          </a:p>
        </p:txBody>
      </p:sp>
      <p:pic>
        <p:nvPicPr>
          <p:cNvPr id="16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7389" y="6248400"/>
            <a:ext cx="1171405" cy="435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129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  <p:pic>
        <p:nvPicPr>
          <p:cNvPr id="10" name="Shape 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9655" y="188900"/>
            <a:ext cx="2138319" cy="93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3623" y="5958804"/>
            <a:ext cx="2457236" cy="615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1256" y="5016026"/>
            <a:ext cx="2457236" cy="437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118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>
          <a:xfrm>
            <a:off x="678331" y="1792869"/>
            <a:ext cx="5373250" cy="41715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</a:p>
          <a:p>
            <a:endParaRPr lang="es-MX" sz="2000" dirty="0" smtClean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Estrategia Digital Nacional | Datos Abiertos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Abiertos | Características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Abiertos | Impacto y Valor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Instrucción Presidencial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de los Datos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Catálogo Institucional de Datos Abiertos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Herramientas- Datos para el desarrollo </a:t>
            </a:r>
            <a:endParaRPr lang="es-MX" sz="20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Shape 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49181" y="5865474"/>
            <a:ext cx="1514172" cy="476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32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3769" y="5697415"/>
            <a:ext cx="1341930" cy="45899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2584398" y="1828069"/>
            <a:ext cx="4168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Estrategia Digital Nacional:</a:t>
            </a:r>
          </a:p>
          <a:p>
            <a:pPr algn="ctr"/>
            <a:r>
              <a:rPr lang="es-MX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Abiertos</a:t>
            </a:r>
            <a:endParaRPr lang="es-MX" sz="24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67"/>
          <p:cNvSpPr/>
          <p:nvPr/>
        </p:nvSpPr>
        <p:spPr>
          <a:xfrm>
            <a:off x="469125" y="2672888"/>
            <a:ext cx="7723500" cy="414599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83800" tIns="83800" rIns="83800" bIns="838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Transformación Gubernamental - Gobierno Abierto</a:t>
            </a:r>
          </a:p>
        </p:txBody>
      </p:sp>
      <p:sp>
        <p:nvSpPr>
          <p:cNvPr id="15" name="Shape 68"/>
          <p:cNvSpPr/>
          <p:nvPr/>
        </p:nvSpPr>
        <p:spPr>
          <a:xfrm>
            <a:off x="469125" y="3243388"/>
            <a:ext cx="7723500" cy="414599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83800" tIns="83800" rIns="83800" bIns="838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Economía Digital</a:t>
            </a:r>
          </a:p>
        </p:txBody>
      </p:sp>
      <p:sp>
        <p:nvSpPr>
          <p:cNvPr id="16" name="Shape 69"/>
          <p:cNvSpPr/>
          <p:nvPr/>
        </p:nvSpPr>
        <p:spPr>
          <a:xfrm>
            <a:off x="469125" y="3800288"/>
            <a:ext cx="7723500" cy="414599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83800" tIns="83800" rIns="83800" bIns="838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Educación de Calidad</a:t>
            </a:r>
          </a:p>
        </p:txBody>
      </p:sp>
      <p:sp>
        <p:nvSpPr>
          <p:cNvPr id="17" name="Shape 70"/>
          <p:cNvSpPr/>
          <p:nvPr/>
        </p:nvSpPr>
        <p:spPr>
          <a:xfrm>
            <a:off x="469125" y="4370788"/>
            <a:ext cx="7723500" cy="414599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83800" tIns="83800" rIns="83800" bIns="838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Salud Universal y Efectiva</a:t>
            </a:r>
          </a:p>
        </p:txBody>
      </p:sp>
      <p:sp>
        <p:nvSpPr>
          <p:cNvPr id="18" name="Shape 71"/>
          <p:cNvSpPr/>
          <p:nvPr/>
        </p:nvSpPr>
        <p:spPr>
          <a:xfrm>
            <a:off x="469125" y="4941288"/>
            <a:ext cx="7723500" cy="414599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83800" tIns="83800" rIns="83800" bIns="838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Seguridad Ciudadana</a:t>
            </a:r>
          </a:p>
        </p:txBody>
      </p:sp>
      <p:sp>
        <p:nvSpPr>
          <p:cNvPr id="19" name="Shape 72"/>
          <p:cNvSpPr/>
          <p:nvPr/>
        </p:nvSpPr>
        <p:spPr>
          <a:xfrm rot="-5400000">
            <a:off x="3824015" y="3818413"/>
            <a:ext cx="3178199" cy="419099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lIns="83800" tIns="83800" rIns="83800" bIns="838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Conectividad</a:t>
            </a:r>
          </a:p>
        </p:txBody>
      </p:sp>
      <p:sp>
        <p:nvSpPr>
          <p:cNvPr id="20" name="Shape 73"/>
          <p:cNvSpPr/>
          <p:nvPr/>
        </p:nvSpPr>
        <p:spPr>
          <a:xfrm rot="-5400000">
            <a:off x="4427548" y="3818413"/>
            <a:ext cx="3178199" cy="419099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lIns="83800" tIns="83800" rIns="83800" bIns="838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Inclusión y Habilidades Digitales</a:t>
            </a:r>
          </a:p>
        </p:txBody>
      </p:sp>
      <p:sp>
        <p:nvSpPr>
          <p:cNvPr id="21" name="Shape 74"/>
          <p:cNvSpPr/>
          <p:nvPr/>
        </p:nvSpPr>
        <p:spPr>
          <a:xfrm rot="-5400000">
            <a:off x="5029161" y="3818413"/>
            <a:ext cx="3178199" cy="419099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lIns="83800" tIns="83800" rIns="83800" bIns="838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Interoperabilidad</a:t>
            </a:r>
          </a:p>
        </p:txBody>
      </p:sp>
      <p:sp>
        <p:nvSpPr>
          <p:cNvPr id="22" name="Shape 75"/>
          <p:cNvSpPr/>
          <p:nvPr/>
        </p:nvSpPr>
        <p:spPr>
          <a:xfrm rot="-5400000">
            <a:off x="5632695" y="3818413"/>
            <a:ext cx="3178199" cy="419099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lIns="83800" tIns="83800" rIns="83800" bIns="838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Marco Legal</a:t>
            </a:r>
          </a:p>
        </p:txBody>
      </p:sp>
      <p:sp>
        <p:nvSpPr>
          <p:cNvPr id="23" name="Shape 76"/>
          <p:cNvSpPr/>
          <p:nvPr/>
        </p:nvSpPr>
        <p:spPr>
          <a:xfrm rot="-5400000">
            <a:off x="6236228" y="3818413"/>
            <a:ext cx="3178199" cy="419099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lIns="83800" tIns="83800" rIns="83800" bIns="838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Datos Abiertos</a:t>
            </a:r>
          </a:p>
        </p:txBody>
      </p:sp>
      <p:sp>
        <p:nvSpPr>
          <p:cNvPr id="24" name="Shape 77"/>
          <p:cNvSpPr txBox="1"/>
          <p:nvPr/>
        </p:nvSpPr>
        <p:spPr>
          <a:xfrm>
            <a:off x="469125" y="1701464"/>
            <a:ext cx="5468316" cy="3593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dirty="0" smtClean="0">
                <a:solidFill>
                  <a:srgbClr val="610E6B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ESTRATEGIA DIGITAL </a:t>
            </a:r>
            <a:r>
              <a:rPr lang="en" sz="1600" b="1" dirty="0">
                <a:solidFill>
                  <a:srgbClr val="610E6B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NACIONAL | DATOS ABIERTOS</a:t>
            </a:r>
          </a:p>
          <a:p>
            <a:pPr lvl="0" algn="ctr" rtl="0">
              <a:spcBef>
                <a:spcPts val="0"/>
              </a:spcBef>
              <a:buNone/>
            </a:pPr>
            <a:endParaRPr sz="1600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rtl="0">
              <a:spcBef>
                <a:spcPts val="0"/>
              </a:spcBef>
              <a:buNone/>
            </a:pPr>
            <a:endParaRPr lang="es-MX" sz="1600" dirty="0" smtClean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rtl="0">
              <a:spcBef>
                <a:spcPts val="0"/>
              </a:spcBef>
              <a:buNone/>
            </a:pPr>
            <a:endParaRPr lang="es-MX" sz="1600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rtl="0">
              <a:spcBef>
                <a:spcPts val="0"/>
              </a:spcBef>
              <a:buNone/>
            </a:pPr>
            <a:endParaRPr sz="1600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Shape 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598200" y="5865474"/>
            <a:ext cx="1514172" cy="476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56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87"/>
          <p:cNvSpPr/>
          <p:nvPr/>
        </p:nvSpPr>
        <p:spPr>
          <a:xfrm>
            <a:off x="496367" y="1060237"/>
            <a:ext cx="3737349" cy="43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solidFill>
                  <a:srgbClr val="610E6B"/>
                </a:solidFill>
                <a:latin typeface="Arial"/>
                <a:ea typeface="Open Sans"/>
                <a:cs typeface="Arial"/>
                <a:sym typeface="Open Sans"/>
              </a:rPr>
              <a:t>Datos Abiertos | Características</a:t>
            </a:r>
          </a:p>
        </p:txBody>
      </p:sp>
      <p:sp>
        <p:nvSpPr>
          <p:cNvPr id="15" name="Shape 85"/>
          <p:cNvSpPr txBox="1">
            <a:spLocks/>
          </p:cNvSpPr>
          <p:nvPr/>
        </p:nvSpPr>
        <p:spPr>
          <a:xfrm>
            <a:off x="492370" y="1440806"/>
            <a:ext cx="8251800" cy="8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" sz="1800" dirty="0" smtClean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Datos accesibles al público, con características legales y técnicas adecuadas para permitir su uso, reuso y redistribución con los objetivos de crear:</a:t>
            </a:r>
            <a:endParaRPr lang="es-ES_tradnl" sz="1800" dirty="0" smtClean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endParaRPr lang="es-ES_tradnl" sz="1800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17500">
              <a:lnSpc>
                <a:spcPct val="150000"/>
              </a:lnSpc>
              <a:buClr>
                <a:srgbClr val="434343"/>
              </a:buClr>
              <a:buSzPct val="100000"/>
              <a:buFont typeface="Open Sans"/>
              <a:buAutoNum type="arabicPeriod"/>
            </a:pP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Eficiencia gubernamental</a:t>
            </a:r>
            <a:r>
              <a:rPr lang="es-ES_tradnl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: identificar duplicidades y</a:t>
            </a: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reducir costos</a:t>
            </a:r>
          </a:p>
          <a:p>
            <a:pPr marL="914400" lvl="1" indent="-317500">
              <a:lnSpc>
                <a:spcPct val="150000"/>
              </a:lnSpc>
              <a:buClr>
                <a:srgbClr val="434343"/>
              </a:buClr>
              <a:buSzPct val="100000"/>
              <a:buFont typeface="Open Sans"/>
              <a:buAutoNum type="arabicPeriod"/>
            </a:pPr>
            <a:r>
              <a:rPr lang="es-ES_tradnl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Crecimiento económico: detonar </a:t>
            </a: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innovación</a:t>
            </a:r>
            <a:r>
              <a:rPr lang="es-ES_tradnl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emprendimiento</a:t>
            </a:r>
          </a:p>
          <a:p>
            <a:pPr marL="914400" lvl="1" indent="-317500">
              <a:lnSpc>
                <a:spcPct val="150000"/>
              </a:lnSpc>
              <a:buClr>
                <a:srgbClr val="434343"/>
              </a:buClr>
              <a:buSzPct val="100000"/>
              <a:buFont typeface="Open Sans"/>
              <a:buAutoNum type="arabicPeriod"/>
            </a:pPr>
            <a:r>
              <a:rPr lang="es-ES_tradnl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Crear nuevos y </a:t>
            </a: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mejores servicios </a:t>
            </a:r>
          </a:p>
          <a:p>
            <a:pPr marL="914400" lvl="1" indent="-317500">
              <a:lnSpc>
                <a:spcPct val="150000"/>
              </a:lnSpc>
              <a:buClr>
                <a:srgbClr val="434343"/>
              </a:buClr>
              <a:buSzPct val="100000"/>
              <a:buFont typeface="Open Sans"/>
              <a:buAutoNum type="arabicPeriod"/>
            </a:pPr>
            <a:r>
              <a:rPr lang="es-ES_tradnl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Incrementar la</a:t>
            </a: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efectividad de las políticas públicas</a:t>
            </a:r>
          </a:p>
          <a:p>
            <a:pPr marL="914400" lvl="1" indent="-317500">
              <a:lnSpc>
                <a:spcPct val="200000"/>
              </a:lnSpc>
              <a:buClr>
                <a:srgbClr val="434343"/>
              </a:buClr>
              <a:buSzPct val="100000"/>
              <a:buFont typeface="Open Sans"/>
              <a:buAutoNum type="arabicPeriod"/>
            </a:pPr>
            <a:r>
              <a:rPr lang="es-ES_tradnl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Avanzan la </a:t>
            </a:r>
            <a:r>
              <a:rPr lang="es-ES_tradnl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transparencia y rendición de cuentas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</a:pPr>
            <a:endParaRPr lang="es-ES_tradnl" sz="16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l">
              <a:lnSpc>
                <a:spcPct val="150000"/>
              </a:lnSpc>
            </a:pPr>
            <a:r>
              <a:rPr lang="es-ES_tradnl" sz="1800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Los datos abiertos ayudan a construir</a:t>
            </a:r>
            <a:r>
              <a:rPr lang="es-ES_tradnl" sz="1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legitimidad</a:t>
            </a:r>
            <a:r>
              <a:rPr lang="es-ES_tradnl" sz="1800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_tradnl" sz="1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confianza</a:t>
            </a:r>
            <a:r>
              <a:rPr lang="es-ES_tradnl" sz="1800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_tradnl" sz="1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fortalecer el régimen democrático </a:t>
            </a:r>
            <a:r>
              <a:rPr lang="es-ES_tradnl" sz="1800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para </a:t>
            </a:r>
            <a:r>
              <a:rPr lang="es-ES_tradnl" sz="1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mejorar la gobernanza </a:t>
            </a:r>
            <a:r>
              <a:rPr lang="es-ES_tradnl" sz="1800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en el país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endParaRPr lang="en" sz="1600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Shape 8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97543" y="5873262"/>
            <a:ext cx="1444699" cy="500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8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519"/>
            <a:ext cx="9144000" cy="6858000"/>
          </a:xfrm>
          <a:prstGeom prst="rect">
            <a:avLst/>
          </a:prstGeom>
        </p:spPr>
      </p:pic>
      <p:pic>
        <p:nvPicPr>
          <p:cNvPr id="20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5908" y="5697415"/>
            <a:ext cx="1469791" cy="45899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2266140" y="1984867"/>
            <a:ext cx="4961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Abiertos – Impacto y valor</a:t>
            </a:r>
            <a:endParaRPr lang="es-MX" sz="24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29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94"/>
          <p:cNvSpPr/>
          <p:nvPr/>
        </p:nvSpPr>
        <p:spPr>
          <a:xfrm>
            <a:off x="6356825" y="2793797"/>
            <a:ext cx="2648100" cy="642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5652"/>
                </a:solidFill>
                <a:latin typeface="Open Sans"/>
                <a:ea typeface="Open Sans"/>
                <a:cs typeface="Open Sans"/>
                <a:sym typeface="Open Sans"/>
              </a:rPr>
              <a:t>3 billones de dólares</a:t>
            </a:r>
            <a:r>
              <a:rPr lang="en" sz="18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  <p:sp>
        <p:nvSpPr>
          <p:cNvPr id="15" name="Shape 95"/>
          <p:cNvSpPr/>
          <p:nvPr/>
        </p:nvSpPr>
        <p:spPr>
          <a:xfrm>
            <a:off x="6399100" y="3145284"/>
            <a:ext cx="1892400" cy="642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valor de industria en el mundo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*Mckinsey Global Institute </a:t>
            </a:r>
          </a:p>
        </p:txBody>
      </p:sp>
      <p:sp>
        <p:nvSpPr>
          <p:cNvPr id="16" name="Shape 96"/>
          <p:cNvSpPr/>
          <p:nvPr/>
        </p:nvSpPr>
        <p:spPr>
          <a:xfrm>
            <a:off x="5312525" y="4179797"/>
            <a:ext cx="2843399" cy="642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>
                <a:solidFill>
                  <a:srgbClr val="003038"/>
                </a:solidFill>
                <a:latin typeface="Open Sans"/>
                <a:ea typeface="Open Sans"/>
                <a:cs typeface="Open Sans"/>
                <a:sym typeface="Open Sans"/>
              </a:rPr>
              <a:t>+50%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Shape 9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616321" y="2847865"/>
            <a:ext cx="669766" cy="67865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98"/>
          <p:cNvSpPr txBox="1"/>
          <p:nvPr/>
        </p:nvSpPr>
        <p:spPr>
          <a:xfrm>
            <a:off x="6448425" y="4099589"/>
            <a:ext cx="2381099" cy="16604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5652"/>
                </a:solidFill>
                <a:latin typeface="Open Sans"/>
                <a:ea typeface="Open Sans"/>
                <a:cs typeface="Open Sans"/>
                <a:sym typeface="Open Sans"/>
              </a:rPr>
              <a:t>Crecimiento de 2% del PIB</a:t>
            </a:r>
            <a:r>
              <a:rPr lang="en" sz="1800" b="1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para los países del G20.</a:t>
            </a:r>
          </a:p>
        </p:txBody>
      </p:sp>
      <p:pic>
        <p:nvPicPr>
          <p:cNvPr id="19" name="Shape 99"/>
          <p:cNvPicPr preferRelativeResize="0"/>
          <p:nvPr/>
        </p:nvPicPr>
        <p:blipFill rotWithShape="1">
          <a:blip r:embed="rId3">
            <a:alphaModFix/>
          </a:blip>
          <a:srcRect l="26921" b="13479"/>
          <a:stretch/>
        </p:blipFill>
        <p:spPr>
          <a:xfrm>
            <a:off x="1891375" y="2578995"/>
            <a:ext cx="3824441" cy="26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100"/>
          <p:cNvSpPr txBox="1"/>
          <p:nvPr/>
        </p:nvSpPr>
        <p:spPr>
          <a:xfrm>
            <a:off x="130900" y="2015597"/>
            <a:ext cx="6268200" cy="4832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dirty="0">
                <a:solidFill>
                  <a:srgbClr val="003038"/>
                </a:solidFill>
                <a:latin typeface="Open Sans"/>
                <a:ea typeface="Open Sans"/>
                <a:cs typeface="Open Sans"/>
                <a:sym typeface="Open Sans"/>
              </a:rPr>
              <a:t>Valor potencial de Datos Abiertos, $ mil millones de dólares</a:t>
            </a:r>
          </a:p>
        </p:txBody>
      </p:sp>
      <p:pic>
        <p:nvPicPr>
          <p:cNvPr id="21" name="Shape 101"/>
          <p:cNvPicPr preferRelativeResize="0"/>
          <p:nvPr/>
        </p:nvPicPr>
        <p:blipFill rotWithShape="1">
          <a:blip r:embed="rId3">
            <a:alphaModFix/>
          </a:blip>
          <a:srcRect t="93928"/>
          <a:stretch/>
        </p:blipFill>
        <p:spPr>
          <a:xfrm>
            <a:off x="0" y="6375301"/>
            <a:ext cx="4970585" cy="36173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102"/>
          <p:cNvSpPr txBox="1"/>
          <p:nvPr/>
        </p:nvSpPr>
        <p:spPr>
          <a:xfrm>
            <a:off x="130900" y="3660607"/>
            <a:ext cx="3263400" cy="423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Educación</a:t>
            </a:r>
          </a:p>
          <a:p>
            <a:pPr lvl="0" rtl="0">
              <a:spcBef>
                <a:spcPts val="0"/>
              </a:spcBef>
              <a:buNone/>
            </a:pPr>
            <a:endParaRPr sz="1100" b="1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Transporte</a:t>
            </a:r>
          </a:p>
          <a:p>
            <a:pPr lvl="0" rtl="0">
              <a:spcBef>
                <a:spcPts val="0"/>
              </a:spcBef>
              <a:buNone/>
            </a:pPr>
            <a:endParaRPr sz="1100" b="1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Productos de consumo</a:t>
            </a:r>
          </a:p>
          <a:p>
            <a:pPr lvl="0" rtl="0">
              <a:spcBef>
                <a:spcPts val="0"/>
              </a:spcBef>
              <a:buNone/>
            </a:pPr>
            <a:endParaRPr sz="1100" b="1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Energía</a:t>
            </a:r>
          </a:p>
          <a:p>
            <a:pPr lvl="0" rtl="0">
              <a:spcBef>
                <a:spcPts val="0"/>
              </a:spcBef>
              <a:buNone/>
            </a:pPr>
            <a:endParaRPr sz="1100" b="1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Petróleo y gas natural</a:t>
            </a:r>
          </a:p>
          <a:p>
            <a:pPr lvl="0" rtl="0">
              <a:spcBef>
                <a:spcPts val="0"/>
              </a:spcBef>
              <a:buNone/>
            </a:pPr>
            <a:endParaRPr sz="1100" b="1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Salud</a:t>
            </a:r>
          </a:p>
          <a:p>
            <a:pPr lvl="0" rtl="0">
              <a:spcBef>
                <a:spcPts val="0"/>
              </a:spcBef>
              <a:buNone/>
            </a:pPr>
            <a:endParaRPr sz="1100" b="1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100" b="1" dirty="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Finanzas</a:t>
            </a:r>
          </a:p>
        </p:txBody>
      </p:sp>
      <p:sp>
        <p:nvSpPr>
          <p:cNvPr id="23" name="Shape 103"/>
          <p:cNvSpPr/>
          <p:nvPr/>
        </p:nvSpPr>
        <p:spPr>
          <a:xfrm>
            <a:off x="130900" y="1727860"/>
            <a:ext cx="4514020" cy="43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dirty="0">
                <a:solidFill>
                  <a:srgbClr val="610E6B"/>
                </a:solidFill>
                <a:latin typeface="Arial"/>
                <a:ea typeface="Open Sans"/>
                <a:cs typeface="Arial"/>
                <a:sym typeface="Open Sans"/>
              </a:rPr>
              <a:t>Datos Abiertos | Impacto y valor</a:t>
            </a:r>
          </a:p>
        </p:txBody>
      </p:sp>
      <p:pic>
        <p:nvPicPr>
          <p:cNvPr id="24" name="Shape 1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3769" y="5697415"/>
            <a:ext cx="1341930" cy="458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342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9"/>
          <p:cNvSpPr/>
          <p:nvPr/>
        </p:nvSpPr>
        <p:spPr>
          <a:xfrm>
            <a:off x="462891" y="1486603"/>
            <a:ext cx="2630251" cy="43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dirty="0">
                <a:solidFill>
                  <a:srgbClr val="610E6B"/>
                </a:solidFill>
                <a:latin typeface="Arial"/>
                <a:ea typeface="Open Sans"/>
                <a:cs typeface="Arial"/>
                <a:sym typeface="Open Sans"/>
              </a:rPr>
              <a:t>Instrucción Presidencial</a:t>
            </a:r>
          </a:p>
        </p:txBody>
      </p:sp>
      <p:pic>
        <p:nvPicPr>
          <p:cNvPr id="14" name="Shape 1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441910" y="5931878"/>
            <a:ext cx="1336884" cy="45899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11"/>
          <p:cNvSpPr txBox="1"/>
          <p:nvPr/>
        </p:nvSpPr>
        <p:spPr>
          <a:xfrm>
            <a:off x="462891" y="2092057"/>
            <a:ext cx="8292599" cy="28698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just" rtl="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“... </a:t>
            </a:r>
            <a:r>
              <a:rPr lang="en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como </a:t>
            </a:r>
            <a:r>
              <a:rPr lang="en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DÉCIMA MEDIDA</a:t>
            </a:r>
            <a:r>
              <a:rPr lang="en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esta administración seguirá promoviendo los principios de transparencia, rendición de cuentas, participación ciudadana e innovación</a:t>
            </a:r>
            <a:r>
              <a:rPr lang="en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, esenciales en un Gobierno Abierto.</a:t>
            </a:r>
          </a:p>
          <a:p>
            <a:pPr marL="0" lvl="0" indent="0" algn="just" rtl="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Seguiremos promoviendo instrumentos que brinden a la ciudadanía los datos y la información pública, en formatos útiles y accesibles</a:t>
            </a:r>
            <a:r>
              <a:rPr lang="e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e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”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r" rtl="0">
              <a:lnSpc>
                <a:spcPct val="100000"/>
              </a:lnSpc>
              <a:spcBef>
                <a:spcPts val="1100"/>
              </a:spcBef>
              <a:buNone/>
            </a:pPr>
            <a:r>
              <a:rPr lang="e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-Presidente, Lic. Enrique Peña Nieto</a:t>
            </a:r>
          </a:p>
          <a:p>
            <a:pPr lvl="0" algn="r" rtl="0">
              <a:lnSpc>
                <a:spcPct val="100000"/>
              </a:lnSpc>
              <a:spcBef>
                <a:spcPts val="1100"/>
              </a:spcBef>
              <a:buNone/>
            </a:pPr>
            <a:r>
              <a:rPr lang="e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27 de noviembre de 2014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3218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16"/>
          <p:cNvSpPr/>
          <p:nvPr/>
        </p:nvSpPr>
        <p:spPr>
          <a:xfrm>
            <a:off x="263349" y="1397279"/>
            <a:ext cx="4572280" cy="4318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dirty="0">
                <a:solidFill>
                  <a:srgbClr val="610E6B"/>
                </a:solidFill>
                <a:latin typeface="Arial"/>
                <a:ea typeface="Open Sans"/>
                <a:cs typeface="Arial"/>
                <a:sym typeface="Open Sans"/>
              </a:rPr>
              <a:t>datos.gob.mx | Historias - Valor de los datos</a:t>
            </a:r>
          </a:p>
        </p:txBody>
      </p:sp>
      <p:pic>
        <p:nvPicPr>
          <p:cNvPr id="27" name="Shape 1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109834"/>
            <a:ext cx="9144000" cy="4444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536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336</Words>
  <Application>Microsoft Office PowerPoint</Application>
  <PresentationFormat>Presentación en pantalla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O</dc:creator>
  <cp:lastModifiedBy>Ricardo Alexys Valencia Lara</cp:lastModifiedBy>
  <cp:revision>28</cp:revision>
  <dcterms:created xsi:type="dcterms:W3CDTF">2015-02-17T19:20:34Z</dcterms:created>
  <dcterms:modified xsi:type="dcterms:W3CDTF">2015-03-05T01:48:58Z</dcterms:modified>
</cp:coreProperties>
</file>