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1" r:id="rId3"/>
    <p:sldId id="364" r:id="rId4"/>
    <p:sldId id="360" r:id="rId5"/>
    <p:sldId id="330" r:id="rId6"/>
    <p:sldId id="363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98" r:id="rId30"/>
    <p:sldId id="399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5" r:id="rId40"/>
    <p:sldId id="396" r:id="rId41"/>
    <p:sldId id="397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2F7B"/>
    <a:srgbClr val="275B48"/>
    <a:srgbClr val="268A53"/>
    <a:srgbClr val="5E388A"/>
    <a:srgbClr val="6AFF09"/>
    <a:srgbClr val="48D259"/>
    <a:srgbClr val="9BFF59"/>
    <a:srgbClr val="7A2C82"/>
    <a:srgbClr val="005C00"/>
    <a:srgbClr val="FDE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671" autoAdjust="0"/>
  </p:normalViewPr>
  <p:slideViewPr>
    <p:cSldViewPr>
      <p:cViewPr>
        <p:scale>
          <a:sx n="100" d="100"/>
          <a:sy n="100" d="100"/>
        </p:scale>
        <p:origin x="-1008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5DBD81-065A-4051-A80B-F6D61176E762}" type="doc">
      <dgm:prSet loTypeId="urn:microsoft.com/office/officeart/2005/8/layout/hChevron3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9B81CAB-74DB-47C8-92BF-4DBFB7DD3772}">
      <dgm:prSet phldrT="[Texto]" custT="1"/>
      <dgm:spPr>
        <a:xfrm>
          <a:off x="20829" y="1423598"/>
          <a:ext cx="2149933" cy="859973"/>
        </a:xfrm>
      </dgm:spPr>
      <dgm:t>
        <a:bodyPr/>
        <a:lstStyle/>
        <a:p>
          <a:pPr algn="ctr"/>
          <a:r>
            <a:rPr lang="es-MX" sz="1300" b="1" dirty="0" smtClean="0">
              <a:latin typeface="+mj-lt"/>
              <a:ea typeface="+mn-ea"/>
              <a:cs typeface="+mn-cs"/>
            </a:rPr>
            <a:t>Insatisfacción</a:t>
          </a:r>
        </a:p>
        <a:p>
          <a:pPr algn="ctr"/>
          <a:r>
            <a:rPr lang="es-MX" sz="1300" b="1" dirty="0" smtClean="0">
              <a:latin typeface="+mj-lt"/>
              <a:ea typeface="+mn-ea"/>
              <a:cs typeface="+mn-cs"/>
            </a:rPr>
            <a:t>política</a:t>
          </a:r>
          <a:endParaRPr lang="es-MX" sz="1300" b="1" dirty="0">
            <a:latin typeface="+mj-lt"/>
            <a:ea typeface="+mn-ea"/>
            <a:cs typeface="+mn-cs"/>
          </a:endParaRPr>
        </a:p>
      </dgm:t>
    </dgm:pt>
    <dgm:pt modelId="{691114C5-0085-4D46-9046-8AD02F40F4A7}" type="parTrans" cxnId="{EEBAF3CA-AC33-4DE5-A020-7810A0865DC0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C9E871B0-538E-4514-A298-A3223550F3AB}" type="sibTrans" cxnId="{EEBAF3CA-AC33-4DE5-A020-7810A0865DC0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00D23CE0-67AA-4D2F-8B5F-11813E8D8D83}">
      <dgm:prSet phldrT="[Texto]" custT="1"/>
      <dgm:spPr>
        <a:xfrm>
          <a:off x="1844927" y="1446597"/>
          <a:ext cx="2063155" cy="825262"/>
        </a:xfrm>
        <a:solidFill>
          <a:srgbClr val="5E388A"/>
        </a:solidFill>
      </dgm:spPr>
      <dgm:t>
        <a:bodyPr/>
        <a:lstStyle/>
        <a:p>
          <a:pPr algn="ctr"/>
          <a:r>
            <a:rPr lang="es-MX" sz="1300" b="1" dirty="0" smtClean="0">
              <a:latin typeface="+mj-lt"/>
              <a:ea typeface="+mn-ea"/>
              <a:cs typeface="+mn-cs"/>
            </a:rPr>
            <a:t>Desconfianza</a:t>
          </a:r>
        </a:p>
        <a:p>
          <a:pPr algn="ctr"/>
          <a:r>
            <a:rPr lang="es-MX" sz="1300" b="1" dirty="0" smtClean="0">
              <a:latin typeface="+mj-lt"/>
              <a:ea typeface="+mn-ea"/>
              <a:cs typeface="+mn-cs"/>
            </a:rPr>
            <a:t>ciudadana</a:t>
          </a:r>
          <a:endParaRPr lang="es-MX" sz="1300" b="1" dirty="0">
            <a:latin typeface="+mj-lt"/>
            <a:ea typeface="+mn-ea"/>
            <a:cs typeface="+mn-cs"/>
          </a:endParaRPr>
        </a:p>
      </dgm:t>
    </dgm:pt>
    <dgm:pt modelId="{22070417-AC81-4AD1-A6DA-21ACCDC3C458}" type="parTrans" cxnId="{C9EC3536-8653-42A0-A2C6-BD3A23E93A0F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E9DB79C8-3C30-4D24-AEA5-648C95318B44}" type="sibTrans" cxnId="{C9EC3536-8653-42A0-A2C6-BD3A23E93A0F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B2C0D1A7-037F-4D10-9A21-D12D57F48DB0}">
      <dgm:prSet phldrT="[Texto]" custT="1"/>
      <dgm:spPr>
        <a:xfrm>
          <a:off x="3561052" y="1432333"/>
          <a:ext cx="2062231" cy="824892"/>
        </a:xfrm>
        <a:solidFill>
          <a:srgbClr val="602F7B"/>
        </a:solidFill>
      </dgm:spPr>
      <dgm:t>
        <a:bodyPr/>
        <a:lstStyle/>
        <a:p>
          <a:pPr algn="ctr">
            <a:lnSpc>
              <a:spcPct val="80000"/>
            </a:lnSpc>
          </a:pPr>
          <a:r>
            <a:rPr lang="es-MX" sz="1300" b="1" dirty="0" smtClean="0">
              <a:latin typeface="+mj-lt"/>
              <a:ea typeface="+mn-ea"/>
              <a:cs typeface="+mn-cs"/>
            </a:rPr>
            <a:t>Crisis de</a:t>
          </a:r>
        </a:p>
        <a:p>
          <a:pPr algn="ctr">
            <a:lnSpc>
              <a:spcPct val="80000"/>
            </a:lnSpc>
          </a:pPr>
          <a:r>
            <a:rPr lang="es-MX" sz="1300" b="1" dirty="0" smtClean="0">
              <a:latin typeface="+mj-lt"/>
              <a:ea typeface="+mn-ea"/>
              <a:cs typeface="+mn-cs"/>
            </a:rPr>
            <a:t>representatividad</a:t>
          </a:r>
        </a:p>
        <a:p>
          <a:pPr algn="ctr">
            <a:lnSpc>
              <a:spcPct val="80000"/>
            </a:lnSpc>
          </a:pPr>
          <a:r>
            <a:rPr lang="es-MX" sz="1300" b="1" dirty="0" smtClean="0">
              <a:latin typeface="+mj-lt"/>
              <a:ea typeface="+mn-ea"/>
              <a:cs typeface="+mn-cs"/>
            </a:rPr>
            <a:t>política</a:t>
          </a:r>
          <a:endParaRPr lang="es-MX" sz="1300" b="1" dirty="0">
            <a:latin typeface="+mj-lt"/>
            <a:ea typeface="+mn-ea"/>
            <a:cs typeface="+mn-cs"/>
          </a:endParaRPr>
        </a:p>
      </dgm:t>
    </dgm:pt>
    <dgm:pt modelId="{B5908841-3845-49E0-AED3-2AA06FE57A1E}" type="parTrans" cxnId="{692F880E-38D2-4D18-A635-87B0364A64C2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EC6E99A3-9E68-4735-BB3A-018A7E4AA8EA}" type="sibTrans" cxnId="{692F880E-38D2-4D18-A635-87B0364A64C2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65E4CCAB-51D3-4E0D-9BDD-A32D224EE7A0}">
      <dgm:prSet custT="1"/>
      <dgm:spPr>
        <a:xfrm>
          <a:off x="5642032" y="1241112"/>
          <a:ext cx="3160774" cy="1264309"/>
        </a:xfrm>
        <a:solidFill>
          <a:srgbClr val="7A2C82"/>
        </a:solidFill>
      </dgm:spPr>
      <dgm:t>
        <a:bodyPr/>
        <a:lstStyle/>
        <a:p>
          <a:pPr algn="ctr"/>
          <a:r>
            <a:rPr lang="es-MX" sz="1300" b="1" dirty="0" smtClean="0">
              <a:latin typeface="+mj-lt"/>
              <a:ea typeface="+mn-ea"/>
              <a:cs typeface="+mn-cs"/>
            </a:rPr>
            <a:t>Falta de legitimidad del Sistema democrático y el sistema de gobernanza vigentes</a:t>
          </a:r>
        </a:p>
      </dgm:t>
    </dgm:pt>
    <dgm:pt modelId="{075C8DDF-6D71-45F6-83CC-77CC538B6201}" type="parTrans" cxnId="{EC95D48F-43C6-4BF7-8C0F-11020BE2C925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66AA7979-5E61-46FA-B11B-DCB9F61BCEA0}" type="sibTrans" cxnId="{EC95D48F-43C6-4BF7-8C0F-11020BE2C925}">
      <dgm:prSet/>
      <dgm:spPr/>
      <dgm:t>
        <a:bodyPr/>
        <a:lstStyle/>
        <a:p>
          <a:endParaRPr lang="es-MX" sz="1300">
            <a:latin typeface="+mj-lt"/>
          </a:endParaRPr>
        </a:p>
      </dgm:t>
    </dgm:pt>
    <dgm:pt modelId="{FBEC1CE9-9AEC-4F6D-AF7A-DE9D562987A2}" type="pres">
      <dgm:prSet presAssocID="{AD5DBD81-065A-4051-A80B-F6D61176E76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77AA9F8-C76A-0E45-985C-3CFA55BA1C80}" type="pres">
      <dgm:prSet presAssocID="{79B81CAB-74DB-47C8-92BF-4DBFB7DD3772}" presName="parTxOnly" presStyleLbl="node1" presStyleIdx="0" presStyleCnt="4" custScaleX="70191" custLinFactNeighborX="-130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81058-1CBC-E74D-B37E-E923197E9136}" type="pres">
      <dgm:prSet presAssocID="{C9E871B0-538E-4514-A298-A3223550F3AB}" presName="parSpace" presStyleCnt="0"/>
      <dgm:spPr/>
      <dgm:t>
        <a:bodyPr/>
        <a:lstStyle/>
        <a:p>
          <a:endParaRPr lang="en-US"/>
        </a:p>
      </dgm:t>
    </dgm:pt>
    <dgm:pt modelId="{E5B08514-3D3B-A94B-AF10-F8DCAF40BE4E}" type="pres">
      <dgm:prSet presAssocID="{00D23CE0-67AA-4D2F-8B5F-11813E8D8D83}" presName="parTxOnly" presStyleLbl="node1" presStyleIdx="1" presStyleCnt="4" custScaleX="786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6A006-C16D-8240-8B38-4D4936FAF4DF}" type="pres">
      <dgm:prSet presAssocID="{E9DB79C8-3C30-4D24-AEA5-648C95318B44}" presName="parSpace" presStyleCnt="0"/>
      <dgm:spPr/>
      <dgm:t>
        <a:bodyPr/>
        <a:lstStyle/>
        <a:p>
          <a:endParaRPr lang="en-US"/>
        </a:p>
      </dgm:t>
    </dgm:pt>
    <dgm:pt modelId="{99077684-F895-6C44-B72C-A2B85C02EDCF}" type="pres">
      <dgm:prSet presAssocID="{B2C0D1A7-037F-4D10-9A21-D12D57F48DB0}" presName="parTxOnly" presStyleLbl="node1" presStyleIdx="2" presStyleCnt="4" custScaleX="8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1870A-983D-F749-949D-AA2452346781}" type="pres">
      <dgm:prSet presAssocID="{EC6E99A3-9E68-4735-BB3A-018A7E4AA8EA}" presName="parSpace" presStyleCnt="0"/>
      <dgm:spPr/>
      <dgm:t>
        <a:bodyPr/>
        <a:lstStyle/>
        <a:p>
          <a:endParaRPr lang="en-US"/>
        </a:p>
      </dgm:t>
    </dgm:pt>
    <dgm:pt modelId="{C59CC8B5-E3D8-A644-BC41-AEB772C88F14}" type="pres">
      <dgm:prSet presAssocID="{65E4CCAB-51D3-4E0D-9BDD-A32D224EE7A0}" presName="parTxOnly" presStyleLbl="node1" presStyleIdx="3" presStyleCnt="4" custScaleX="116785" custLinFactNeighborX="12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EE0D3E-B403-4382-B7AD-66AC5A6DDBF0}" type="presOf" srcId="{AD5DBD81-065A-4051-A80B-F6D61176E762}" destId="{FBEC1CE9-9AEC-4F6D-AF7A-DE9D562987A2}" srcOrd="0" destOrd="0" presId="urn:microsoft.com/office/officeart/2005/8/layout/hChevron3"/>
    <dgm:cxn modelId="{4B8E8663-6B78-478D-A7AA-C37F6E433863}" type="presOf" srcId="{79B81CAB-74DB-47C8-92BF-4DBFB7DD3772}" destId="{A77AA9F8-C76A-0E45-985C-3CFA55BA1C80}" srcOrd="0" destOrd="0" presId="urn:microsoft.com/office/officeart/2005/8/layout/hChevron3"/>
    <dgm:cxn modelId="{A5BADD0E-10ED-4921-9107-4CC0D0AE6D92}" type="presOf" srcId="{65E4CCAB-51D3-4E0D-9BDD-A32D224EE7A0}" destId="{C59CC8B5-E3D8-A644-BC41-AEB772C88F14}" srcOrd="0" destOrd="0" presId="urn:microsoft.com/office/officeart/2005/8/layout/hChevron3"/>
    <dgm:cxn modelId="{B2166832-9EF0-4A46-AF18-A9E97C54B3FD}" type="presOf" srcId="{B2C0D1A7-037F-4D10-9A21-D12D57F48DB0}" destId="{99077684-F895-6C44-B72C-A2B85C02EDCF}" srcOrd="0" destOrd="0" presId="urn:microsoft.com/office/officeart/2005/8/layout/hChevron3"/>
    <dgm:cxn modelId="{EEBAF3CA-AC33-4DE5-A020-7810A0865DC0}" srcId="{AD5DBD81-065A-4051-A80B-F6D61176E762}" destId="{79B81CAB-74DB-47C8-92BF-4DBFB7DD3772}" srcOrd="0" destOrd="0" parTransId="{691114C5-0085-4D46-9046-8AD02F40F4A7}" sibTransId="{C9E871B0-538E-4514-A298-A3223550F3AB}"/>
    <dgm:cxn modelId="{EC95D48F-43C6-4BF7-8C0F-11020BE2C925}" srcId="{AD5DBD81-065A-4051-A80B-F6D61176E762}" destId="{65E4CCAB-51D3-4E0D-9BDD-A32D224EE7A0}" srcOrd="3" destOrd="0" parTransId="{075C8DDF-6D71-45F6-83CC-77CC538B6201}" sibTransId="{66AA7979-5E61-46FA-B11B-DCB9F61BCEA0}"/>
    <dgm:cxn modelId="{9E2B28DC-9943-4159-9A29-412DB854B554}" type="presOf" srcId="{00D23CE0-67AA-4D2F-8B5F-11813E8D8D83}" destId="{E5B08514-3D3B-A94B-AF10-F8DCAF40BE4E}" srcOrd="0" destOrd="0" presId="urn:microsoft.com/office/officeart/2005/8/layout/hChevron3"/>
    <dgm:cxn modelId="{C9EC3536-8653-42A0-A2C6-BD3A23E93A0F}" srcId="{AD5DBD81-065A-4051-A80B-F6D61176E762}" destId="{00D23CE0-67AA-4D2F-8B5F-11813E8D8D83}" srcOrd="1" destOrd="0" parTransId="{22070417-AC81-4AD1-A6DA-21ACCDC3C458}" sibTransId="{E9DB79C8-3C30-4D24-AEA5-648C95318B44}"/>
    <dgm:cxn modelId="{692F880E-38D2-4D18-A635-87B0364A64C2}" srcId="{AD5DBD81-065A-4051-A80B-F6D61176E762}" destId="{B2C0D1A7-037F-4D10-9A21-D12D57F48DB0}" srcOrd="2" destOrd="0" parTransId="{B5908841-3845-49E0-AED3-2AA06FE57A1E}" sibTransId="{EC6E99A3-9E68-4735-BB3A-018A7E4AA8EA}"/>
    <dgm:cxn modelId="{111B467D-A2F9-46A3-8C74-ED0E2DADC50B}" type="presParOf" srcId="{FBEC1CE9-9AEC-4F6D-AF7A-DE9D562987A2}" destId="{A77AA9F8-C76A-0E45-985C-3CFA55BA1C80}" srcOrd="0" destOrd="0" presId="urn:microsoft.com/office/officeart/2005/8/layout/hChevron3"/>
    <dgm:cxn modelId="{C4699F9B-70C0-4853-9D5D-9103D65E0763}" type="presParOf" srcId="{FBEC1CE9-9AEC-4F6D-AF7A-DE9D562987A2}" destId="{16B81058-1CBC-E74D-B37E-E923197E9136}" srcOrd="1" destOrd="0" presId="urn:microsoft.com/office/officeart/2005/8/layout/hChevron3"/>
    <dgm:cxn modelId="{33971D2B-01A3-4605-9D1D-0C1636717B72}" type="presParOf" srcId="{FBEC1CE9-9AEC-4F6D-AF7A-DE9D562987A2}" destId="{E5B08514-3D3B-A94B-AF10-F8DCAF40BE4E}" srcOrd="2" destOrd="0" presId="urn:microsoft.com/office/officeart/2005/8/layout/hChevron3"/>
    <dgm:cxn modelId="{64D36F12-511A-4BEB-96FA-6AAD01436E02}" type="presParOf" srcId="{FBEC1CE9-9AEC-4F6D-AF7A-DE9D562987A2}" destId="{B6F6A006-C16D-8240-8B38-4D4936FAF4DF}" srcOrd="3" destOrd="0" presId="urn:microsoft.com/office/officeart/2005/8/layout/hChevron3"/>
    <dgm:cxn modelId="{01FE1095-5529-4731-B0D9-779E875ACFA8}" type="presParOf" srcId="{FBEC1CE9-9AEC-4F6D-AF7A-DE9D562987A2}" destId="{99077684-F895-6C44-B72C-A2B85C02EDCF}" srcOrd="4" destOrd="0" presId="urn:microsoft.com/office/officeart/2005/8/layout/hChevron3"/>
    <dgm:cxn modelId="{9DFD035E-1BB0-40EC-B10F-08EEFA27A751}" type="presParOf" srcId="{FBEC1CE9-9AEC-4F6D-AF7A-DE9D562987A2}" destId="{FC01870A-983D-F749-949D-AA2452346781}" srcOrd="5" destOrd="0" presId="urn:microsoft.com/office/officeart/2005/8/layout/hChevron3"/>
    <dgm:cxn modelId="{F0FD6AEA-E83B-48C1-ADB8-92DB830CB43E}" type="presParOf" srcId="{FBEC1CE9-9AEC-4F6D-AF7A-DE9D562987A2}" destId="{C59CC8B5-E3D8-A644-BC41-AEB772C88F14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26D20F-B57B-4BCA-838B-0D8EB946E855}" type="doc">
      <dgm:prSet loTypeId="urn:microsoft.com/office/officeart/2005/8/layout/matrix1" loCatId="matrix" qsTypeId="urn:microsoft.com/office/officeart/2005/8/quickstyle/simple4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E7009FF9-A903-4E50-9A6B-A14579E6976E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AGA</a:t>
          </a:r>
          <a:endParaRPr lang="es-MX" b="1" dirty="0">
            <a:solidFill>
              <a:schemeClr val="bg1"/>
            </a:solidFill>
          </a:endParaRPr>
        </a:p>
      </dgm:t>
    </dgm:pt>
    <dgm:pt modelId="{F6CC8B5F-6A15-456F-BD4F-123FDE42E700}" type="parTrans" cxnId="{2F837450-F2BF-4193-8269-BF8864930EBC}">
      <dgm:prSet/>
      <dgm:spPr/>
      <dgm:t>
        <a:bodyPr/>
        <a:lstStyle/>
        <a:p>
          <a:endParaRPr lang="es-MX"/>
        </a:p>
      </dgm:t>
    </dgm:pt>
    <dgm:pt modelId="{0F4CD893-2571-47CC-80A2-350E0DC3E2C1}" type="sibTrans" cxnId="{2F837450-F2BF-4193-8269-BF8864930EBC}">
      <dgm:prSet/>
      <dgm:spPr/>
      <dgm:t>
        <a:bodyPr/>
        <a:lstStyle/>
        <a:p>
          <a:endParaRPr lang="es-MX"/>
        </a:p>
      </dgm:t>
    </dgm:pt>
    <dgm:pt modelId="{3178209F-A72F-4283-9089-B05C37AE5F30}">
      <dgm:prSet phldrT="[Texto]"/>
      <dgm:spPr/>
      <dgm:t>
        <a:bodyPr/>
        <a:lstStyle/>
        <a:p>
          <a:r>
            <a:rPr lang="es-MX" b="1" dirty="0" smtClean="0"/>
            <a:t>Transparencia y Acceso</a:t>
          </a:r>
          <a:endParaRPr lang="es-MX" b="1" dirty="0"/>
        </a:p>
      </dgm:t>
    </dgm:pt>
    <dgm:pt modelId="{EE34C6CE-2403-4E15-907A-6E91194ABF37}" type="parTrans" cxnId="{3B935BAB-7822-4F9F-8D6A-D5971C41A2D6}">
      <dgm:prSet/>
      <dgm:spPr/>
      <dgm:t>
        <a:bodyPr/>
        <a:lstStyle/>
        <a:p>
          <a:endParaRPr lang="es-MX"/>
        </a:p>
      </dgm:t>
    </dgm:pt>
    <dgm:pt modelId="{3B4433AF-828D-46AE-B6AF-C6E2C2DF12AD}" type="sibTrans" cxnId="{3B935BAB-7822-4F9F-8D6A-D5971C41A2D6}">
      <dgm:prSet/>
      <dgm:spPr/>
      <dgm:t>
        <a:bodyPr/>
        <a:lstStyle/>
        <a:p>
          <a:endParaRPr lang="es-MX"/>
        </a:p>
      </dgm:t>
    </dgm:pt>
    <dgm:pt modelId="{89AF3424-466D-4298-B31B-EC2648D089C2}">
      <dgm:prSet phldrT="[Texto]"/>
      <dgm:spPr/>
      <dgm:t>
        <a:bodyPr/>
        <a:lstStyle/>
        <a:p>
          <a:r>
            <a:rPr lang="es-MX" b="1" dirty="0" smtClean="0"/>
            <a:t>Participación ciudadana</a:t>
          </a:r>
          <a:endParaRPr lang="es-MX" b="1" dirty="0"/>
        </a:p>
      </dgm:t>
    </dgm:pt>
    <dgm:pt modelId="{EFAB9EB7-7175-4C75-8C3E-D5A28A539A69}" type="parTrans" cxnId="{88FD024B-7F55-4C74-9527-A3DE2F8738A7}">
      <dgm:prSet/>
      <dgm:spPr/>
      <dgm:t>
        <a:bodyPr/>
        <a:lstStyle/>
        <a:p>
          <a:endParaRPr lang="es-MX"/>
        </a:p>
      </dgm:t>
    </dgm:pt>
    <dgm:pt modelId="{911F9853-E6F4-4EBD-97AD-B7AEB8C3F48B}" type="sibTrans" cxnId="{88FD024B-7F55-4C74-9527-A3DE2F8738A7}">
      <dgm:prSet/>
      <dgm:spPr/>
      <dgm:t>
        <a:bodyPr/>
        <a:lstStyle/>
        <a:p>
          <a:endParaRPr lang="es-MX"/>
        </a:p>
      </dgm:t>
    </dgm:pt>
    <dgm:pt modelId="{3BAB052B-1A85-46BD-B02D-A4DA69DAFEED}">
      <dgm:prSet phldrT="[Texto]"/>
      <dgm:spPr/>
      <dgm:t>
        <a:bodyPr/>
        <a:lstStyle/>
        <a:p>
          <a:r>
            <a:rPr lang="es-MX" b="1" dirty="0" smtClean="0"/>
            <a:t>Rendición de cuentas</a:t>
          </a:r>
          <a:endParaRPr lang="es-MX" b="1" dirty="0"/>
        </a:p>
      </dgm:t>
    </dgm:pt>
    <dgm:pt modelId="{FD145C16-1464-4B9F-A118-50CB57A5A059}" type="parTrans" cxnId="{972C4BF7-42A0-4A99-B409-896388B89D99}">
      <dgm:prSet/>
      <dgm:spPr/>
      <dgm:t>
        <a:bodyPr/>
        <a:lstStyle/>
        <a:p>
          <a:endParaRPr lang="es-MX"/>
        </a:p>
      </dgm:t>
    </dgm:pt>
    <dgm:pt modelId="{38585D13-BCFC-4E67-AA14-33468713DB7C}" type="sibTrans" cxnId="{972C4BF7-42A0-4A99-B409-896388B89D99}">
      <dgm:prSet/>
      <dgm:spPr/>
      <dgm:t>
        <a:bodyPr/>
        <a:lstStyle/>
        <a:p>
          <a:endParaRPr lang="es-MX"/>
        </a:p>
      </dgm:t>
    </dgm:pt>
    <dgm:pt modelId="{2C441BB6-28A2-4FDF-8D81-99BA69E5A251}">
      <dgm:prSet phldrT="[Texto]"/>
      <dgm:spPr/>
      <dgm:t>
        <a:bodyPr/>
        <a:lstStyle/>
        <a:p>
          <a:r>
            <a:rPr lang="es-MX" b="1" dirty="0" smtClean="0"/>
            <a:t>Innovación y tecnología (TIC)</a:t>
          </a:r>
          <a:endParaRPr lang="es-MX" b="1" dirty="0"/>
        </a:p>
      </dgm:t>
    </dgm:pt>
    <dgm:pt modelId="{B8BC7BF5-570F-4640-A115-548C4AC53F4C}" type="parTrans" cxnId="{A7B893A8-ECA8-45C0-BFF0-C3A0CBDFE064}">
      <dgm:prSet/>
      <dgm:spPr/>
      <dgm:t>
        <a:bodyPr/>
        <a:lstStyle/>
        <a:p>
          <a:endParaRPr lang="es-MX"/>
        </a:p>
      </dgm:t>
    </dgm:pt>
    <dgm:pt modelId="{1685B0F2-3646-44BC-90B8-4E70C60AF5A7}" type="sibTrans" cxnId="{A7B893A8-ECA8-45C0-BFF0-C3A0CBDFE064}">
      <dgm:prSet/>
      <dgm:spPr/>
      <dgm:t>
        <a:bodyPr/>
        <a:lstStyle/>
        <a:p>
          <a:endParaRPr lang="es-MX"/>
        </a:p>
      </dgm:t>
    </dgm:pt>
    <dgm:pt modelId="{0D7E0779-392C-4696-9F91-85274A66A5D3}" type="pres">
      <dgm:prSet presAssocID="{B926D20F-B57B-4BCA-838B-0D8EB946E85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70E9847-65AD-4A56-AF05-7454F1BA6BB0}" type="pres">
      <dgm:prSet presAssocID="{B926D20F-B57B-4BCA-838B-0D8EB946E855}" presName="matrix" presStyleCnt="0"/>
      <dgm:spPr/>
    </dgm:pt>
    <dgm:pt modelId="{7C9291C3-6B29-4B36-852D-E531A868B809}" type="pres">
      <dgm:prSet presAssocID="{B926D20F-B57B-4BCA-838B-0D8EB946E855}" presName="tile1" presStyleLbl="node1" presStyleIdx="0" presStyleCnt="4"/>
      <dgm:spPr/>
      <dgm:t>
        <a:bodyPr/>
        <a:lstStyle/>
        <a:p>
          <a:endParaRPr lang="es-MX"/>
        </a:p>
      </dgm:t>
    </dgm:pt>
    <dgm:pt modelId="{1C39D6D5-1A09-420C-9297-3FA244CBAC21}" type="pres">
      <dgm:prSet presAssocID="{B926D20F-B57B-4BCA-838B-0D8EB946E85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7E90F2-1855-419B-87F9-F7F7BB884589}" type="pres">
      <dgm:prSet presAssocID="{B926D20F-B57B-4BCA-838B-0D8EB946E855}" presName="tile2" presStyleLbl="node1" presStyleIdx="1" presStyleCnt="4"/>
      <dgm:spPr/>
      <dgm:t>
        <a:bodyPr/>
        <a:lstStyle/>
        <a:p>
          <a:endParaRPr lang="es-MX"/>
        </a:p>
      </dgm:t>
    </dgm:pt>
    <dgm:pt modelId="{4FF056F6-8B53-4851-B6D3-2C6479F82CF2}" type="pres">
      <dgm:prSet presAssocID="{B926D20F-B57B-4BCA-838B-0D8EB946E85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77B4A3-B592-4D15-9D69-F35C9D730B9B}" type="pres">
      <dgm:prSet presAssocID="{B926D20F-B57B-4BCA-838B-0D8EB946E855}" presName="tile3" presStyleLbl="node1" presStyleIdx="2" presStyleCnt="4"/>
      <dgm:spPr/>
      <dgm:t>
        <a:bodyPr/>
        <a:lstStyle/>
        <a:p>
          <a:endParaRPr lang="es-MX"/>
        </a:p>
      </dgm:t>
    </dgm:pt>
    <dgm:pt modelId="{8F226665-5D09-4771-936B-63DD0ECD3DE9}" type="pres">
      <dgm:prSet presAssocID="{B926D20F-B57B-4BCA-838B-0D8EB946E85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A2B82B-2A8A-4C51-AD89-DAB5F5F73DCA}" type="pres">
      <dgm:prSet presAssocID="{B926D20F-B57B-4BCA-838B-0D8EB946E855}" presName="tile4" presStyleLbl="node1" presStyleIdx="3" presStyleCnt="4"/>
      <dgm:spPr/>
      <dgm:t>
        <a:bodyPr/>
        <a:lstStyle/>
        <a:p>
          <a:endParaRPr lang="es-MX"/>
        </a:p>
      </dgm:t>
    </dgm:pt>
    <dgm:pt modelId="{6672EB60-A8B9-4F47-B93F-CB6C30422E79}" type="pres">
      <dgm:prSet presAssocID="{B926D20F-B57B-4BCA-838B-0D8EB946E85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777FA4-EDF9-435D-ABE6-8403B2132B62}" type="pres">
      <dgm:prSet presAssocID="{B926D20F-B57B-4BCA-838B-0D8EB946E85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6B2AA29B-5431-4769-9491-A4E98977843C}" type="presOf" srcId="{89AF3424-466D-4298-B31B-EC2648D089C2}" destId="{3B7E90F2-1855-419B-87F9-F7F7BB884589}" srcOrd="0" destOrd="0" presId="urn:microsoft.com/office/officeart/2005/8/layout/matrix1"/>
    <dgm:cxn modelId="{2825DBE3-BC8A-4102-AD6A-5292040A606F}" type="presOf" srcId="{2C441BB6-28A2-4FDF-8D81-99BA69E5A251}" destId="{6672EB60-A8B9-4F47-B93F-CB6C30422E79}" srcOrd="1" destOrd="0" presId="urn:microsoft.com/office/officeart/2005/8/layout/matrix1"/>
    <dgm:cxn modelId="{A7B893A8-ECA8-45C0-BFF0-C3A0CBDFE064}" srcId="{E7009FF9-A903-4E50-9A6B-A14579E6976E}" destId="{2C441BB6-28A2-4FDF-8D81-99BA69E5A251}" srcOrd="3" destOrd="0" parTransId="{B8BC7BF5-570F-4640-A115-548C4AC53F4C}" sibTransId="{1685B0F2-3646-44BC-90B8-4E70C60AF5A7}"/>
    <dgm:cxn modelId="{1113C0BF-AE6E-4ABB-8AD4-E25811A0F3F5}" type="presOf" srcId="{3178209F-A72F-4283-9089-B05C37AE5F30}" destId="{7C9291C3-6B29-4B36-852D-E531A868B809}" srcOrd="0" destOrd="0" presId="urn:microsoft.com/office/officeart/2005/8/layout/matrix1"/>
    <dgm:cxn modelId="{0326B877-C89B-4D47-97DA-6CB8FD181D96}" type="presOf" srcId="{B926D20F-B57B-4BCA-838B-0D8EB946E855}" destId="{0D7E0779-392C-4696-9F91-85274A66A5D3}" srcOrd="0" destOrd="0" presId="urn:microsoft.com/office/officeart/2005/8/layout/matrix1"/>
    <dgm:cxn modelId="{972C4BF7-42A0-4A99-B409-896388B89D99}" srcId="{E7009FF9-A903-4E50-9A6B-A14579E6976E}" destId="{3BAB052B-1A85-46BD-B02D-A4DA69DAFEED}" srcOrd="2" destOrd="0" parTransId="{FD145C16-1464-4B9F-A118-50CB57A5A059}" sibTransId="{38585D13-BCFC-4E67-AA14-33468713DB7C}"/>
    <dgm:cxn modelId="{9B3E6C40-6DE1-4F53-9B3F-2FE1D3C91864}" type="presOf" srcId="{2C441BB6-28A2-4FDF-8D81-99BA69E5A251}" destId="{7EA2B82B-2A8A-4C51-AD89-DAB5F5F73DCA}" srcOrd="0" destOrd="0" presId="urn:microsoft.com/office/officeart/2005/8/layout/matrix1"/>
    <dgm:cxn modelId="{3B935BAB-7822-4F9F-8D6A-D5971C41A2D6}" srcId="{E7009FF9-A903-4E50-9A6B-A14579E6976E}" destId="{3178209F-A72F-4283-9089-B05C37AE5F30}" srcOrd="0" destOrd="0" parTransId="{EE34C6CE-2403-4E15-907A-6E91194ABF37}" sibTransId="{3B4433AF-828D-46AE-B6AF-C6E2C2DF12AD}"/>
    <dgm:cxn modelId="{224B7ECB-68D4-4BF4-B9CB-BA534D4CAB89}" type="presOf" srcId="{89AF3424-466D-4298-B31B-EC2648D089C2}" destId="{4FF056F6-8B53-4851-B6D3-2C6479F82CF2}" srcOrd="1" destOrd="0" presId="urn:microsoft.com/office/officeart/2005/8/layout/matrix1"/>
    <dgm:cxn modelId="{6C6FF750-3EF9-4C03-A59A-61F9226B859A}" type="presOf" srcId="{E7009FF9-A903-4E50-9A6B-A14579E6976E}" destId="{0E777FA4-EDF9-435D-ABE6-8403B2132B62}" srcOrd="0" destOrd="0" presId="urn:microsoft.com/office/officeart/2005/8/layout/matrix1"/>
    <dgm:cxn modelId="{BF02AAD6-A6E4-4498-B96E-43005192249A}" type="presOf" srcId="{3BAB052B-1A85-46BD-B02D-A4DA69DAFEED}" destId="{0777B4A3-B592-4D15-9D69-F35C9D730B9B}" srcOrd="0" destOrd="0" presId="urn:microsoft.com/office/officeart/2005/8/layout/matrix1"/>
    <dgm:cxn modelId="{604A02A7-7D57-4B5F-ACCF-2E2BEDE032EF}" type="presOf" srcId="{3178209F-A72F-4283-9089-B05C37AE5F30}" destId="{1C39D6D5-1A09-420C-9297-3FA244CBAC21}" srcOrd="1" destOrd="0" presId="urn:microsoft.com/office/officeart/2005/8/layout/matrix1"/>
    <dgm:cxn modelId="{BE9541E6-EF9D-4C95-9A8E-B4E11F0D3081}" type="presOf" srcId="{3BAB052B-1A85-46BD-B02D-A4DA69DAFEED}" destId="{8F226665-5D09-4771-936B-63DD0ECD3DE9}" srcOrd="1" destOrd="0" presId="urn:microsoft.com/office/officeart/2005/8/layout/matrix1"/>
    <dgm:cxn modelId="{88FD024B-7F55-4C74-9527-A3DE2F8738A7}" srcId="{E7009FF9-A903-4E50-9A6B-A14579E6976E}" destId="{89AF3424-466D-4298-B31B-EC2648D089C2}" srcOrd="1" destOrd="0" parTransId="{EFAB9EB7-7175-4C75-8C3E-D5A28A539A69}" sibTransId="{911F9853-E6F4-4EBD-97AD-B7AEB8C3F48B}"/>
    <dgm:cxn modelId="{2F837450-F2BF-4193-8269-BF8864930EBC}" srcId="{B926D20F-B57B-4BCA-838B-0D8EB946E855}" destId="{E7009FF9-A903-4E50-9A6B-A14579E6976E}" srcOrd="0" destOrd="0" parTransId="{F6CC8B5F-6A15-456F-BD4F-123FDE42E700}" sibTransId="{0F4CD893-2571-47CC-80A2-350E0DC3E2C1}"/>
    <dgm:cxn modelId="{3CDD796A-14A5-4EDD-8C42-758CC2F448E5}" type="presParOf" srcId="{0D7E0779-392C-4696-9F91-85274A66A5D3}" destId="{970E9847-65AD-4A56-AF05-7454F1BA6BB0}" srcOrd="0" destOrd="0" presId="urn:microsoft.com/office/officeart/2005/8/layout/matrix1"/>
    <dgm:cxn modelId="{B49ABBCF-63E7-4C01-B274-B49E9E94D6C2}" type="presParOf" srcId="{970E9847-65AD-4A56-AF05-7454F1BA6BB0}" destId="{7C9291C3-6B29-4B36-852D-E531A868B809}" srcOrd="0" destOrd="0" presId="urn:microsoft.com/office/officeart/2005/8/layout/matrix1"/>
    <dgm:cxn modelId="{4DB693A1-3E16-4379-8684-FE04E11EB894}" type="presParOf" srcId="{970E9847-65AD-4A56-AF05-7454F1BA6BB0}" destId="{1C39D6D5-1A09-420C-9297-3FA244CBAC21}" srcOrd="1" destOrd="0" presId="urn:microsoft.com/office/officeart/2005/8/layout/matrix1"/>
    <dgm:cxn modelId="{DF715A07-F422-40EF-9869-FF7447AC9471}" type="presParOf" srcId="{970E9847-65AD-4A56-AF05-7454F1BA6BB0}" destId="{3B7E90F2-1855-419B-87F9-F7F7BB884589}" srcOrd="2" destOrd="0" presId="urn:microsoft.com/office/officeart/2005/8/layout/matrix1"/>
    <dgm:cxn modelId="{B48F86B2-3B6F-40B0-BA13-F54544FA6B66}" type="presParOf" srcId="{970E9847-65AD-4A56-AF05-7454F1BA6BB0}" destId="{4FF056F6-8B53-4851-B6D3-2C6479F82CF2}" srcOrd="3" destOrd="0" presId="urn:microsoft.com/office/officeart/2005/8/layout/matrix1"/>
    <dgm:cxn modelId="{B1F0FAFC-A109-439E-BCAB-9CB432017A95}" type="presParOf" srcId="{970E9847-65AD-4A56-AF05-7454F1BA6BB0}" destId="{0777B4A3-B592-4D15-9D69-F35C9D730B9B}" srcOrd="4" destOrd="0" presId="urn:microsoft.com/office/officeart/2005/8/layout/matrix1"/>
    <dgm:cxn modelId="{E1DC446F-707D-4B13-94C4-53DA8C29F271}" type="presParOf" srcId="{970E9847-65AD-4A56-AF05-7454F1BA6BB0}" destId="{8F226665-5D09-4771-936B-63DD0ECD3DE9}" srcOrd="5" destOrd="0" presId="urn:microsoft.com/office/officeart/2005/8/layout/matrix1"/>
    <dgm:cxn modelId="{36AF25EF-EFE5-406D-8378-9D06ED6B00E3}" type="presParOf" srcId="{970E9847-65AD-4A56-AF05-7454F1BA6BB0}" destId="{7EA2B82B-2A8A-4C51-AD89-DAB5F5F73DCA}" srcOrd="6" destOrd="0" presId="urn:microsoft.com/office/officeart/2005/8/layout/matrix1"/>
    <dgm:cxn modelId="{E44DB173-9AE2-4768-AE73-599E9BF325EA}" type="presParOf" srcId="{970E9847-65AD-4A56-AF05-7454F1BA6BB0}" destId="{6672EB60-A8B9-4F47-B93F-CB6C30422E79}" srcOrd="7" destOrd="0" presId="urn:microsoft.com/office/officeart/2005/8/layout/matrix1"/>
    <dgm:cxn modelId="{6D09F5E6-F108-43B8-842B-47FAB1F2A707}" type="presParOf" srcId="{0D7E0779-392C-4696-9F91-85274A66A5D3}" destId="{0E777FA4-EDF9-435D-ABE6-8403B2132B6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A68B1F-9EAE-4EC9-BA0B-3244C759C94E}" type="doc">
      <dgm:prSet loTypeId="urn:microsoft.com/office/officeart/2005/8/layout/gear1" loCatId="process" qsTypeId="urn:microsoft.com/office/officeart/2005/8/quickstyle/simple4" qsCatId="simple" csTypeId="urn:microsoft.com/office/officeart/2005/8/colors/accent4_5" csCatId="accent4" phldr="1"/>
      <dgm:spPr>
        <a:scene3d>
          <a:camera prst="orthographicFront">
            <a:rot lat="0" lon="0" rev="0"/>
          </a:camera>
          <a:lightRig rig="threePt" dir="t"/>
        </a:scene3d>
      </dgm:spPr>
    </dgm:pt>
    <dgm:pt modelId="{69371302-4F36-407E-8671-92C742BF9407}">
      <dgm:prSet phldrT="[Texto]" custT="1"/>
      <dgm:spPr/>
      <dgm:t>
        <a:bodyPr/>
        <a:lstStyle/>
        <a:p>
          <a:r>
            <a:rPr lang="es-MX" sz="1600" b="1" dirty="0" smtClean="0"/>
            <a:t>Gobierno Abierto</a:t>
          </a:r>
          <a:endParaRPr lang="es-MX" sz="1600" b="1" dirty="0"/>
        </a:p>
      </dgm:t>
    </dgm:pt>
    <dgm:pt modelId="{5B39FA40-6CBF-40E2-8E14-36D70317DA66}" type="parTrans" cxnId="{58F15FAC-0FB0-4087-9E6A-C3A2AB73D9B8}">
      <dgm:prSet/>
      <dgm:spPr/>
      <dgm:t>
        <a:bodyPr/>
        <a:lstStyle/>
        <a:p>
          <a:endParaRPr lang="es-MX"/>
        </a:p>
      </dgm:t>
    </dgm:pt>
    <dgm:pt modelId="{20F0AF7F-E577-49E5-8198-3CD7B387952E}" type="sibTrans" cxnId="{58F15FAC-0FB0-4087-9E6A-C3A2AB73D9B8}">
      <dgm:prSet/>
      <dgm:spPr/>
      <dgm:t>
        <a:bodyPr/>
        <a:lstStyle/>
        <a:p>
          <a:endParaRPr lang="es-MX"/>
        </a:p>
      </dgm:t>
    </dgm:pt>
    <dgm:pt modelId="{A36DB09D-DD53-413D-9767-9063175D8394}">
      <dgm:prSet phldrT="[Texto]" custT="1"/>
      <dgm:spPr/>
      <dgm:t>
        <a:bodyPr/>
        <a:lstStyle/>
        <a:p>
          <a:r>
            <a:rPr lang="es-MX" sz="1400" b="1" dirty="0" smtClean="0"/>
            <a:t>Co-creación</a:t>
          </a:r>
          <a:endParaRPr lang="es-MX" sz="1400" b="1" dirty="0"/>
        </a:p>
      </dgm:t>
    </dgm:pt>
    <dgm:pt modelId="{D8F7AE33-543A-4B8A-9F68-65BF0A917936}" type="parTrans" cxnId="{DACEA61F-2A33-4AD9-A408-F72BC817D06E}">
      <dgm:prSet/>
      <dgm:spPr/>
      <dgm:t>
        <a:bodyPr/>
        <a:lstStyle/>
        <a:p>
          <a:endParaRPr lang="es-MX"/>
        </a:p>
      </dgm:t>
    </dgm:pt>
    <dgm:pt modelId="{0DA88263-E1F0-4170-80BF-CB8A8382B7A8}" type="sibTrans" cxnId="{DACEA61F-2A33-4AD9-A408-F72BC817D06E}">
      <dgm:prSet/>
      <dgm:spPr/>
      <dgm:t>
        <a:bodyPr/>
        <a:lstStyle/>
        <a:p>
          <a:endParaRPr lang="es-MX"/>
        </a:p>
      </dgm:t>
    </dgm:pt>
    <dgm:pt modelId="{B3D46B23-589F-4711-BFF8-6D2772B58625}">
      <dgm:prSet phldrT="[Texto]"/>
      <dgm:spPr/>
      <dgm:t>
        <a:bodyPr/>
        <a:lstStyle/>
        <a:p>
          <a:r>
            <a:rPr lang="es-MX" b="1" dirty="0" smtClean="0"/>
            <a:t>Apertura</a:t>
          </a:r>
          <a:endParaRPr lang="es-MX" b="1" dirty="0"/>
        </a:p>
      </dgm:t>
    </dgm:pt>
    <dgm:pt modelId="{27D42230-5703-41F1-9DA0-B592F9471C21}" type="parTrans" cxnId="{83450179-1347-43D4-9351-A5D72F50CA93}">
      <dgm:prSet/>
      <dgm:spPr/>
      <dgm:t>
        <a:bodyPr/>
        <a:lstStyle/>
        <a:p>
          <a:endParaRPr lang="es-MX"/>
        </a:p>
      </dgm:t>
    </dgm:pt>
    <dgm:pt modelId="{1B156447-A4A3-40CE-8F96-A20436A915F3}" type="sibTrans" cxnId="{83450179-1347-43D4-9351-A5D72F50CA93}">
      <dgm:prSet/>
      <dgm:spPr/>
      <dgm:t>
        <a:bodyPr/>
        <a:lstStyle/>
        <a:p>
          <a:endParaRPr lang="es-MX"/>
        </a:p>
      </dgm:t>
    </dgm:pt>
    <dgm:pt modelId="{7411C7D2-F526-46F4-AC10-E87158555559}" type="pres">
      <dgm:prSet presAssocID="{23A68B1F-9EAE-4EC9-BA0B-3244C759C94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B348AE-C6A5-4AFA-ADEB-C446BD66D04F}" type="pres">
      <dgm:prSet presAssocID="{69371302-4F36-407E-8671-92C742BF940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715BBA-6E65-4784-B29C-4D2681518CCC}" type="pres">
      <dgm:prSet presAssocID="{69371302-4F36-407E-8671-92C742BF9407}" presName="gear1srcNode" presStyleLbl="node1" presStyleIdx="0" presStyleCnt="3"/>
      <dgm:spPr/>
      <dgm:t>
        <a:bodyPr/>
        <a:lstStyle/>
        <a:p>
          <a:endParaRPr lang="es-MX"/>
        </a:p>
      </dgm:t>
    </dgm:pt>
    <dgm:pt modelId="{D7E54FF5-A379-41AF-8850-ACCC0E478307}" type="pres">
      <dgm:prSet presAssocID="{69371302-4F36-407E-8671-92C742BF9407}" presName="gear1dstNode" presStyleLbl="node1" presStyleIdx="0" presStyleCnt="3"/>
      <dgm:spPr/>
      <dgm:t>
        <a:bodyPr/>
        <a:lstStyle/>
        <a:p>
          <a:endParaRPr lang="es-MX"/>
        </a:p>
      </dgm:t>
    </dgm:pt>
    <dgm:pt modelId="{92A14CF6-097E-4ACB-BEA6-29318B0EFB18}" type="pres">
      <dgm:prSet presAssocID="{A36DB09D-DD53-413D-9767-9063175D839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143223-68E9-4F0D-8B9F-B8E26BD91E4B}" type="pres">
      <dgm:prSet presAssocID="{A36DB09D-DD53-413D-9767-9063175D8394}" presName="gear2srcNode" presStyleLbl="node1" presStyleIdx="1" presStyleCnt="3"/>
      <dgm:spPr/>
      <dgm:t>
        <a:bodyPr/>
        <a:lstStyle/>
        <a:p>
          <a:endParaRPr lang="es-MX"/>
        </a:p>
      </dgm:t>
    </dgm:pt>
    <dgm:pt modelId="{1966A6B3-6D36-4999-8149-3F85B60D0CF8}" type="pres">
      <dgm:prSet presAssocID="{A36DB09D-DD53-413D-9767-9063175D8394}" presName="gear2dstNode" presStyleLbl="node1" presStyleIdx="1" presStyleCnt="3"/>
      <dgm:spPr/>
      <dgm:t>
        <a:bodyPr/>
        <a:lstStyle/>
        <a:p>
          <a:endParaRPr lang="es-MX"/>
        </a:p>
      </dgm:t>
    </dgm:pt>
    <dgm:pt modelId="{B022F223-C462-4F1E-91A3-A5432B0F6C26}" type="pres">
      <dgm:prSet presAssocID="{B3D46B23-589F-4711-BFF8-6D2772B58625}" presName="gear3" presStyleLbl="node1" presStyleIdx="2" presStyleCnt="3"/>
      <dgm:spPr/>
      <dgm:t>
        <a:bodyPr/>
        <a:lstStyle/>
        <a:p>
          <a:endParaRPr lang="es-MX"/>
        </a:p>
      </dgm:t>
    </dgm:pt>
    <dgm:pt modelId="{1831F09C-47CA-40E9-A68D-3C94983E1608}" type="pres">
      <dgm:prSet presAssocID="{B3D46B23-589F-4711-BFF8-6D2772B5862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498D14-68A2-41A1-AEDA-3145205E2B21}" type="pres">
      <dgm:prSet presAssocID="{B3D46B23-589F-4711-BFF8-6D2772B58625}" presName="gear3srcNode" presStyleLbl="node1" presStyleIdx="2" presStyleCnt="3"/>
      <dgm:spPr/>
      <dgm:t>
        <a:bodyPr/>
        <a:lstStyle/>
        <a:p>
          <a:endParaRPr lang="es-MX"/>
        </a:p>
      </dgm:t>
    </dgm:pt>
    <dgm:pt modelId="{269770A4-6743-4644-9F70-0FF755E027EB}" type="pres">
      <dgm:prSet presAssocID="{B3D46B23-589F-4711-BFF8-6D2772B58625}" presName="gear3dstNode" presStyleLbl="node1" presStyleIdx="2" presStyleCnt="3"/>
      <dgm:spPr/>
      <dgm:t>
        <a:bodyPr/>
        <a:lstStyle/>
        <a:p>
          <a:endParaRPr lang="es-MX"/>
        </a:p>
      </dgm:t>
    </dgm:pt>
    <dgm:pt modelId="{5C1F95F3-36AB-4E7C-B4F8-7ED5CF4239BF}" type="pres">
      <dgm:prSet presAssocID="{20F0AF7F-E577-49E5-8198-3CD7B387952E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119C2B04-27EA-42B5-A1ED-F3DE2C5F145A}" type="pres">
      <dgm:prSet presAssocID="{0DA88263-E1F0-4170-80BF-CB8A8382B7A8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43AC88D9-C7E9-481E-94D5-C341D72A2C6D}" type="pres">
      <dgm:prSet presAssocID="{1B156447-A4A3-40CE-8F96-A20436A915F3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D7439AD-41F0-4443-ABAB-717DACACBE89}" type="presOf" srcId="{23A68B1F-9EAE-4EC9-BA0B-3244C759C94E}" destId="{7411C7D2-F526-46F4-AC10-E87158555559}" srcOrd="0" destOrd="0" presId="urn:microsoft.com/office/officeart/2005/8/layout/gear1"/>
    <dgm:cxn modelId="{2CA1FAA9-BBEB-46AE-9DEC-1B1322B21FCA}" type="presOf" srcId="{69371302-4F36-407E-8671-92C742BF9407}" destId="{1E715BBA-6E65-4784-B29C-4D2681518CCC}" srcOrd="1" destOrd="0" presId="urn:microsoft.com/office/officeart/2005/8/layout/gear1"/>
    <dgm:cxn modelId="{26098A77-7320-45A9-85FF-8845CD64DEB0}" type="presOf" srcId="{A36DB09D-DD53-413D-9767-9063175D8394}" destId="{92A14CF6-097E-4ACB-BEA6-29318B0EFB18}" srcOrd="0" destOrd="0" presId="urn:microsoft.com/office/officeart/2005/8/layout/gear1"/>
    <dgm:cxn modelId="{AABB1997-59D9-4059-A014-CB9FD66D6F95}" type="presOf" srcId="{A36DB09D-DD53-413D-9767-9063175D8394}" destId="{1966A6B3-6D36-4999-8149-3F85B60D0CF8}" srcOrd="2" destOrd="0" presId="urn:microsoft.com/office/officeart/2005/8/layout/gear1"/>
    <dgm:cxn modelId="{A1006A01-8A39-44DF-BF70-242428E5816A}" type="presOf" srcId="{1B156447-A4A3-40CE-8F96-A20436A915F3}" destId="{43AC88D9-C7E9-481E-94D5-C341D72A2C6D}" srcOrd="0" destOrd="0" presId="urn:microsoft.com/office/officeart/2005/8/layout/gear1"/>
    <dgm:cxn modelId="{BE65AC31-9E1B-43F8-A321-464E866BDAA5}" type="presOf" srcId="{B3D46B23-589F-4711-BFF8-6D2772B58625}" destId="{B022F223-C462-4F1E-91A3-A5432B0F6C26}" srcOrd="0" destOrd="0" presId="urn:microsoft.com/office/officeart/2005/8/layout/gear1"/>
    <dgm:cxn modelId="{825B7CAE-0523-4ABC-9143-9BA95165C93E}" type="presOf" srcId="{69371302-4F36-407E-8671-92C742BF9407}" destId="{D7E54FF5-A379-41AF-8850-ACCC0E478307}" srcOrd="2" destOrd="0" presId="urn:microsoft.com/office/officeart/2005/8/layout/gear1"/>
    <dgm:cxn modelId="{AFF5F017-0859-4880-8F1F-CA9DCA765B54}" type="presOf" srcId="{69371302-4F36-407E-8671-92C742BF9407}" destId="{93B348AE-C6A5-4AFA-ADEB-C446BD66D04F}" srcOrd="0" destOrd="0" presId="urn:microsoft.com/office/officeart/2005/8/layout/gear1"/>
    <dgm:cxn modelId="{1B2EB4F6-B9EA-49B4-A40F-D09FCAF40856}" type="presOf" srcId="{20F0AF7F-E577-49E5-8198-3CD7B387952E}" destId="{5C1F95F3-36AB-4E7C-B4F8-7ED5CF4239BF}" srcOrd="0" destOrd="0" presId="urn:microsoft.com/office/officeart/2005/8/layout/gear1"/>
    <dgm:cxn modelId="{DACEA61F-2A33-4AD9-A408-F72BC817D06E}" srcId="{23A68B1F-9EAE-4EC9-BA0B-3244C759C94E}" destId="{A36DB09D-DD53-413D-9767-9063175D8394}" srcOrd="1" destOrd="0" parTransId="{D8F7AE33-543A-4B8A-9F68-65BF0A917936}" sibTransId="{0DA88263-E1F0-4170-80BF-CB8A8382B7A8}"/>
    <dgm:cxn modelId="{58F15FAC-0FB0-4087-9E6A-C3A2AB73D9B8}" srcId="{23A68B1F-9EAE-4EC9-BA0B-3244C759C94E}" destId="{69371302-4F36-407E-8671-92C742BF9407}" srcOrd="0" destOrd="0" parTransId="{5B39FA40-6CBF-40E2-8E14-36D70317DA66}" sibTransId="{20F0AF7F-E577-49E5-8198-3CD7B387952E}"/>
    <dgm:cxn modelId="{87741C36-0452-4ACC-A588-48B267F5573B}" type="presOf" srcId="{B3D46B23-589F-4711-BFF8-6D2772B58625}" destId="{1831F09C-47CA-40E9-A68D-3C94983E1608}" srcOrd="1" destOrd="0" presId="urn:microsoft.com/office/officeart/2005/8/layout/gear1"/>
    <dgm:cxn modelId="{797384F7-78AE-41A4-9270-C240B6C909EC}" type="presOf" srcId="{A36DB09D-DD53-413D-9767-9063175D8394}" destId="{26143223-68E9-4F0D-8B9F-B8E26BD91E4B}" srcOrd="1" destOrd="0" presId="urn:microsoft.com/office/officeart/2005/8/layout/gear1"/>
    <dgm:cxn modelId="{8B161820-E960-4B01-AEFB-E319D1DEAEE8}" type="presOf" srcId="{B3D46B23-589F-4711-BFF8-6D2772B58625}" destId="{269770A4-6743-4644-9F70-0FF755E027EB}" srcOrd="3" destOrd="0" presId="urn:microsoft.com/office/officeart/2005/8/layout/gear1"/>
    <dgm:cxn modelId="{83450179-1347-43D4-9351-A5D72F50CA93}" srcId="{23A68B1F-9EAE-4EC9-BA0B-3244C759C94E}" destId="{B3D46B23-589F-4711-BFF8-6D2772B58625}" srcOrd="2" destOrd="0" parTransId="{27D42230-5703-41F1-9DA0-B592F9471C21}" sibTransId="{1B156447-A4A3-40CE-8F96-A20436A915F3}"/>
    <dgm:cxn modelId="{C4AB5CCB-ED7D-4A5B-9924-D18AFDD11850}" type="presOf" srcId="{B3D46B23-589F-4711-BFF8-6D2772B58625}" destId="{65498D14-68A2-41A1-AEDA-3145205E2B21}" srcOrd="2" destOrd="0" presId="urn:microsoft.com/office/officeart/2005/8/layout/gear1"/>
    <dgm:cxn modelId="{8A2439AA-AA46-4A7B-8C5A-19506C77AF07}" type="presOf" srcId="{0DA88263-E1F0-4170-80BF-CB8A8382B7A8}" destId="{119C2B04-27EA-42B5-A1ED-F3DE2C5F145A}" srcOrd="0" destOrd="0" presId="urn:microsoft.com/office/officeart/2005/8/layout/gear1"/>
    <dgm:cxn modelId="{046D4B42-ABA8-4BD2-BA63-E981B630540F}" type="presParOf" srcId="{7411C7D2-F526-46F4-AC10-E87158555559}" destId="{93B348AE-C6A5-4AFA-ADEB-C446BD66D04F}" srcOrd="0" destOrd="0" presId="urn:microsoft.com/office/officeart/2005/8/layout/gear1"/>
    <dgm:cxn modelId="{13135E15-BFB4-480D-8285-3742A049FB63}" type="presParOf" srcId="{7411C7D2-F526-46F4-AC10-E87158555559}" destId="{1E715BBA-6E65-4784-B29C-4D2681518CCC}" srcOrd="1" destOrd="0" presId="urn:microsoft.com/office/officeart/2005/8/layout/gear1"/>
    <dgm:cxn modelId="{9E2EFDF7-AC36-45F2-AEAD-AE1DA86FA361}" type="presParOf" srcId="{7411C7D2-F526-46F4-AC10-E87158555559}" destId="{D7E54FF5-A379-41AF-8850-ACCC0E478307}" srcOrd="2" destOrd="0" presId="urn:microsoft.com/office/officeart/2005/8/layout/gear1"/>
    <dgm:cxn modelId="{DFB53047-5197-4995-BF6C-4650455A6D30}" type="presParOf" srcId="{7411C7D2-F526-46F4-AC10-E87158555559}" destId="{92A14CF6-097E-4ACB-BEA6-29318B0EFB18}" srcOrd="3" destOrd="0" presId="urn:microsoft.com/office/officeart/2005/8/layout/gear1"/>
    <dgm:cxn modelId="{DE4B21A0-01D2-4F20-83B9-FC2399A5F0C0}" type="presParOf" srcId="{7411C7D2-F526-46F4-AC10-E87158555559}" destId="{26143223-68E9-4F0D-8B9F-B8E26BD91E4B}" srcOrd="4" destOrd="0" presId="urn:microsoft.com/office/officeart/2005/8/layout/gear1"/>
    <dgm:cxn modelId="{6A146A45-9684-485A-9D1A-18B2CF90776E}" type="presParOf" srcId="{7411C7D2-F526-46F4-AC10-E87158555559}" destId="{1966A6B3-6D36-4999-8149-3F85B60D0CF8}" srcOrd="5" destOrd="0" presId="urn:microsoft.com/office/officeart/2005/8/layout/gear1"/>
    <dgm:cxn modelId="{1C8493A3-4204-4C9E-9490-F5F8744CCB13}" type="presParOf" srcId="{7411C7D2-F526-46F4-AC10-E87158555559}" destId="{B022F223-C462-4F1E-91A3-A5432B0F6C26}" srcOrd="6" destOrd="0" presId="urn:microsoft.com/office/officeart/2005/8/layout/gear1"/>
    <dgm:cxn modelId="{0BD09893-1C25-4BFC-BC9A-429EA359C379}" type="presParOf" srcId="{7411C7D2-F526-46F4-AC10-E87158555559}" destId="{1831F09C-47CA-40E9-A68D-3C94983E1608}" srcOrd="7" destOrd="0" presId="urn:microsoft.com/office/officeart/2005/8/layout/gear1"/>
    <dgm:cxn modelId="{5BDA40DD-3DA8-45F2-BA38-FD5D623DA916}" type="presParOf" srcId="{7411C7D2-F526-46F4-AC10-E87158555559}" destId="{65498D14-68A2-41A1-AEDA-3145205E2B21}" srcOrd="8" destOrd="0" presId="urn:microsoft.com/office/officeart/2005/8/layout/gear1"/>
    <dgm:cxn modelId="{5699DD66-46EF-49C7-BE54-22353149C679}" type="presParOf" srcId="{7411C7D2-F526-46F4-AC10-E87158555559}" destId="{269770A4-6743-4644-9F70-0FF755E027EB}" srcOrd="9" destOrd="0" presId="urn:microsoft.com/office/officeart/2005/8/layout/gear1"/>
    <dgm:cxn modelId="{FA35ADEF-FEA5-4FB2-9602-7ECC63FC40E8}" type="presParOf" srcId="{7411C7D2-F526-46F4-AC10-E87158555559}" destId="{5C1F95F3-36AB-4E7C-B4F8-7ED5CF4239BF}" srcOrd="10" destOrd="0" presId="urn:microsoft.com/office/officeart/2005/8/layout/gear1"/>
    <dgm:cxn modelId="{FD7C6197-E5E6-4936-94E3-1EBFBC51E3E7}" type="presParOf" srcId="{7411C7D2-F526-46F4-AC10-E87158555559}" destId="{119C2B04-27EA-42B5-A1ED-F3DE2C5F145A}" srcOrd="11" destOrd="0" presId="urn:microsoft.com/office/officeart/2005/8/layout/gear1"/>
    <dgm:cxn modelId="{411F2FB7-D859-416A-961B-0CED8CD139EF}" type="presParOf" srcId="{7411C7D2-F526-46F4-AC10-E87158555559}" destId="{43AC88D9-C7E9-481E-94D5-C341D72A2C6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17506A-8F4F-4C61-98DC-84A49823BFE1}" type="doc">
      <dgm:prSet loTypeId="urn:microsoft.com/office/officeart/2005/8/layout/cycle2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13AF3786-D82F-468F-BD8E-640A14147000}">
      <dgm:prSet phldrT="[Texto]" custT="1"/>
      <dgm:spPr>
        <a:ln>
          <a:noFill/>
        </a:ln>
      </dgm:spPr>
      <dgm:t>
        <a:bodyPr/>
        <a:lstStyle/>
        <a:p>
          <a:r>
            <a:rPr lang="es-MX" sz="1100" b="1" dirty="0" smtClean="0"/>
            <a:t>Sensibilización </a:t>
          </a:r>
          <a:endParaRPr lang="es-MX" sz="1100" b="1" dirty="0"/>
        </a:p>
      </dgm:t>
    </dgm:pt>
    <dgm:pt modelId="{C7BC7E7C-171F-424B-A8EF-15F86F7228D1}" type="parTrans" cxnId="{75C1B4A3-390B-484C-B373-360238C31093}">
      <dgm:prSet/>
      <dgm:spPr/>
      <dgm:t>
        <a:bodyPr/>
        <a:lstStyle/>
        <a:p>
          <a:endParaRPr lang="es-MX"/>
        </a:p>
      </dgm:t>
    </dgm:pt>
    <dgm:pt modelId="{73CD6634-8918-4B76-BAB6-341D626DE001}" type="sibTrans" cxnId="{75C1B4A3-390B-484C-B373-360238C31093}">
      <dgm:prSet/>
      <dgm:spPr/>
      <dgm:t>
        <a:bodyPr/>
        <a:lstStyle/>
        <a:p>
          <a:endParaRPr lang="es-MX"/>
        </a:p>
      </dgm:t>
    </dgm:pt>
    <dgm:pt modelId="{1DC062A9-B8D9-425F-A940-C0AF598C5B06}">
      <dgm:prSet phldrT="[Texto]" custT="1"/>
      <dgm:spPr>
        <a:ln>
          <a:noFill/>
        </a:ln>
      </dgm:spPr>
      <dgm:t>
        <a:bodyPr/>
        <a:lstStyle/>
        <a:p>
          <a:r>
            <a:rPr lang="es-MX" sz="1100" b="1" dirty="0" smtClean="0"/>
            <a:t>Definición de ruta crítica</a:t>
          </a:r>
          <a:endParaRPr lang="es-MX" sz="1100" b="1" dirty="0"/>
        </a:p>
      </dgm:t>
    </dgm:pt>
    <dgm:pt modelId="{A33B782D-5A09-4C3D-84E1-08E03C7EF418}" type="parTrans" cxnId="{450DFEF6-7DEC-47E2-ADC7-F042C26C32B6}">
      <dgm:prSet/>
      <dgm:spPr/>
      <dgm:t>
        <a:bodyPr/>
        <a:lstStyle/>
        <a:p>
          <a:endParaRPr lang="es-MX"/>
        </a:p>
      </dgm:t>
    </dgm:pt>
    <dgm:pt modelId="{6279B07E-1F6D-45DC-BED4-B150B9E96817}" type="sibTrans" cxnId="{450DFEF6-7DEC-47E2-ADC7-F042C26C32B6}">
      <dgm:prSet/>
      <dgm:spPr/>
      <dgm:t>
        <a:bodyPr/>
        <a:lstStyle/>
        <a:p>
          <a:endParaRPr lang="es-MX"/>
        </a:p>
      </dgm:t>
    </dgm:pt>
    <dgm:pt modelId="{0D1C6009-8D64-478E-9DE5-A9F97B96EA47}">
      <dgm:prSet phldrT="[Texto]" custT="1"/>
      <dgm:spPr>
        <a:ln>
          <a:noFill/>
        </a:ln>
      </dgm:spPr>
      <dgm:t>
        <a:bodyPr/>
        <a:lstStyle/>
        <a:p>
          <a:r>
            <a:rPr lang="es-MX" sz="1100" b="1" dirty="0" smtClean="0"/>
            <a:t>Definición</a:t>
          </a:r>
          <a:r>
            <a:rPr lang="es-MX" sz="1100" b="1" baseline="0" dirty="0" smtClean="0"/>
            <a:t> de Plan de Acción Local (PAL)</a:t>
          </a:r>
          <a:endParaRPr lang="es-MX" sz="1100" b="1" dirty="0"/>
        </a:p>
      </dgm:t>
    </dgm:pt>
    <dgm:pt modelId="{8D121245-46F2-4621-8BF0-2701912CF4C9}" type="parTrans" cxnId="{79E6CA22-41FE-4411-B200-20F9D3BB8BEA}">
      <dgm:prSet/>
      <dgm:spPr/>
      <dgm:t>
        <a:bodyPr/>
        <a:lstStyle/>
        <a:p>
          <a:endParaRPr lang="es-MX"/>
        </a:p>
      </dgm:t>
    </dgm:pt>
    <dgm:pt modelId="{595BFB9C-2088-4429-B6A0-42D6A083EA64}" type="sibTrans" cxnId="{79E6CA22-41FE-4411-B200-20F9D3BB8BEA}">
      <dgm:prSet/>
      <dgm:spPr/>
      <dgm:t>
        <a:bodyPr/>
        <a:lstStyle/>
        <a:p>
          <a:endParaRPr lang="es-MX"/>
        </a:p>
      </dgm:t>
    </dgm:pt>
    <dgm:pt modelId="{C994C8EE-4579-4C88-BB76-23A0567CCC29}">
      <dgm:prSet phldrT="[Texto]" custT="1"/>
      <dgm:spPr>
        <a:ln>
          <a:noFill/>
        </a:ln>
      </dgm:spPr>
      <dgm:t>
        <a:bodyPr/>
        <a:lstStyle/>
        <a:p>
          <a:r>
            <a:rPr lang="es-MX" sz="1100" b="1" dirty="0" smtClean="0"/>
            <a:t>Sostenibilidad de AGA a nivel local</a:t>
          </a:r>
          <a:endParaRPr lang="es-MX" sz="1100" b="1" dirty="0"/>
        </a:p>
      </dgm:t>
    </dgm:pt>
    <dgm:pt modelId="{D08272DB-AE72-4648-B7CC-34674DE3A0DF}" type="parTrans" cxnId="{9C60E9AA-30AE-4206-AA2F-CB164909C665}">
      <dgm:prSet/>
      <dgm:spPr/>
      <dgm:t>
        <a:bodyPr/>
        <a:lstStyle/>
        <a:p>
          <a:endParaRPr lang="es-MX"/>
        </a:p>
      </dgm:t>
    </dgm:pt>
    <dgm:pt modelId="{59B0AE98-269E-43DA-BDE6-89BA3FCDD8C6}" type="sibTrans" cxnId="{9C60E9AA-30AE-4206-AA2F-CB164909C665}">
      <dgm:prSet/>
      <dgm:spPr/>
      <dgm:t>
        <a:bodyPr/>
        <a:lstStyle/>
        <a:p>
          <a:endParaRPr lang="es-MX"/>
        </a:p>
      </dgm:t>
    </dgm:pt>
    <dgm:pt modelId="{72D8098E-1A01-48BD-9B67-97AAA23587A6}">
      <dgm:prSet phldrT="[Texto]" custT="1"/>
      <dgm:spPr>
        <a:ln>
          <a:noFill/>
        </a:ln>
      </dgm:spPr>
      <dgm:t>
        <a:bodyPr/>
        <a:lstStyle/>
        <a:p>
          <a:r>
            <a:rPr lang="es-MX" sz="1100" b="1" dirty="0" smtClean="0"/>
            <a:t>Definición de la estrategia</a:t>
          </a:r>
          <a:endParaRPr lang="es-MX" sz="1100" b="1" i="1" dirty="0"/>
        </a:p>
      </dgm:t>
    </dgm:pt>
    <dgm:pt modelId="{09936505-4E21-4B06-B5C2-9B22CF3E5262}" type="sibTrans" cxnId="{3F4C6CF2-BF41-488F-B851-68587E9D78AC}">
      <dgm:prSet/>
      <dgm:spPr/>
      <dgm:t>
        <a:bodyPr/>
        <a:lstStyle/>
        <a:p>
          <a:endParaRPr lang="es-MX"/>
        </a:p>
      </dgm:t>
    </dgm:pt>
    <dgm:pt modelId="{039F7387-0C46-4325-8DC6-4C37637EF7F2}" type="parTrans" cxnId="{3F4C6CF2-BF41-488F-B851-68587E9D78AC}">
      <dgm:prSet/>
      <dgm:spPr/>
      <dgm:t>
        <a:bodyPr/>
        <a:lstStyle/>
        <a:p>
          <a:endParaRPr lang="es-MX"/>
        </a:p>
      </dgm:t>
    </dgm:pt>
    <dgm:pt modelId="{79AB07E9-2823-45C2-8EF9-A5C4AE01B875}">
      <dgm:prSet custT="1"/>
      <dgm:spPr>
        <a:ln>
          <a:noFill/>
        </a:ln>
      </dgm:spPr>
      <dgm:t>
        <a:bodyPr/>
        <a:lstStyle/>
        <a:p>
          <a:r>
            <a:rPr lang="es-MX" sz="1100" b="1" dirty="0" smtClean="0"/>
            <a:t>Implementación del PAL y medición de resultados</a:t>
          </a:r>
          <a:endParaRPr lang="es-MX" sz="1100" b="1" dirty="0"/>
        </a:p>
      </dgm:t>
    </dgm:pt>
    <dgm:pt modelId="{D6714446-9BFC-42F2-A47D-49167AF21ACC}" type="parTrans" cxnId="{742BB81E-36A1-4CF8-BCDD-B719887F737F}">
      <dgm:prSet/>
      <dgm:spPr/>
      <dgm:t>
        <a:bodyPr/>
        <a:lstStyle/>
        <a:p>
          <a:endParaRPr lang="es-MX"/>
        </a:p>
      </dgm:t>
    </dgm:pt>
    <dgm:pt modelId="{A5B9C385-3610-4885-B35E-E16D40A0FF0F}" type="sibTrans" cxnId="{742BB81E-36A1-4CF8-BCDD-B719887F737F}">
      <dgm:prSet/>
      <dgm:spPr/>
      <dgm:t>
        <a:bodyPr/>
        <a:lstStyle/>
        <a:p>
          <a:endParaRPr lang="es-MX"/>
        </a:p>
      </dgm:t>
    </dgm:pt>
    <dgm:pt modelId="{1697A4B8-B723-4FF7-81CC-6E4A6B55EF7B}" type="pres">
      <dgm:prSet presAssocID="{7517506A-8F4F-4C61-98DC-84A49823BFE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D171569-B0F3-4C33-9422-258785E62D67}" type="pres">
      <dgm:prSet presAssocID="{13AF3786-D82F-468F-BD8E-640A1414700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98667B-93D8-4192-9868-8E5BCA10F2F4}" type="pres">
      <dgm:prSet presAssocID="{73CD6634-8918-4B76-BAB6-341D626DE001}" presName="sibTrans" presStyleLbl="sibTrans2D1" presStyleIdx="0" presStyleCnt="6"/>
      <dgm:spPr/>
      <dgm:t>
        <a:bodyPr/>
        <a:lstStyle/>
        <a:p>
          <a:endParaRPr lang="es-MX"/>
        </a:p>
      </dgm:t>
    </dgm:pt>
    <dgm:pt modelId="{6A52BF95-964C-474A-AB1E-0F5ACF735FE3}" type="pres">
      <dgm:prSet presAssocID="{73CD6634-8918-4B76-BAB6-341D626DE001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D89EA0F4-FB83-4993-B393-FE22A2BAF7FD}" type="pres">
      <dgm:prSet presAssocID="{72D8098E-1A01-48BD-9B67-97AAA23587A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7D2A7A-142A-41E3-9394-0F7E56AEF4F5}" type="pres">
      <dgm:prSet presAssocID="{09936505-4E21-4B06-B5C2-9B22CF3E5262}" presName="sibTrans" presStyleLbl="sibTrans2D1" presStyleIdx="1" presStyleCnt="6"/>
      <dgm:spPr/>
      <dgm:t>
        <a:bodyPr/>
        <a:lstStyle/>
        <a:p>
          <a:endParaRPr lang="es-MX"/>
        </a:p>
      </dgm:t>
    </dgm:pt>
    <dgm:pt modelId="{8057B20F-34F1-4EF3-9EE1-98B4E5B097AC}" type="pres">
      <dgm:prSet presAssocID="{09936505-4E21-4B06-B5C2-9B22CF3E5262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EC984C6D-5D45-4B2B-88BF-55DC233F6ED7}" type="pres">
      <dgm:prSet presAssocID="{1DC062A9-B8D9-425F-A940-C0AF598C5B0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2D4C12-6300-44FD-8126-2524F9AA7D12}" type="pres">
      <dgm:prSet presAssocID="{6279B07E-1F6D-45DC-BED4-B150B9E96817}" presName="sibTrans" presStyleLbl="sibTrans2D1" presStyleIdx="2" presStyleCnt="6"/>
      <dgm:spPr/>
      <dgm:t>
        <a:bodyPr/>
        <a:lstStyle/>
        <a:p>
          <a:endParaRPr lang="es-MX"/>
        </a:p>
      </dgm:t>
    </dgm:pt>
    <dgm:pt modelId="{D052B644-FF88-4CD7-AD52-8882E2111F76}" type="pres">
      <dgm:prSet presAssocID="{6279B07E-1F6D-45DC-BED4-B150B9E96817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DB6C21E4-96B1-4DE3-99EF-B096B65499AC}" type="pres">
      <dgm:prSet presAssocID="{0D1C6009-8D64-478E-9DE5-A9F97B96EA4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9A291C-7D89-4E52-92EE-6B52C1D110B1}" type="pres">
      <dgm:prSet presAssocID="{595BFB9C-2088-4429-B6A0-42D6A083EA64}" presName="sibTrans" presStyleLbl="sibTrans2D1" presStyleIdx="3" presStyleCnt="6"/>
      <dgm:spPr/>
      <dgm:t>
        <a:bodyPr/>
        <a:lstStyle/>
        <a:p>
          <a:endParaRPr lang="es-MX"/>
        </a:p>
      </dgm:t>
    </dgm:pt>
    <dgm:pt modelId="{76216B82-249A-47D9-9AD5-39E0DEAEA5B7}" type="pres">
      <dgm:prSet presAssocID="{595BFB9C-2088-4429-B6A0-42D6A083EA64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76C0E4F1-56BF-498C-9A19-8549DA3B7FF5}" type="pres">
      <dgm:prSet presAssocID="{79AB07E9-2823-45C2-8EF9-A5C4AE01B875}" presName="node" presStyleLbl="node1" presStyleIdx="4" presStyleCnt="6" custScaleX="107434" custScaleY="101775" custRadScaleRad="100064" custRadScaleInc="17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5872E-86E6-4C5E-8902-02581CF35AC6}" type="pres">
      <dgm:prSet presAssocID="{A5B9C385-3610-4885-B35E-E16D40A0FF0F}" presName="sibTrans" presStyleLbl="sibTrans2D1" presStyleIdx="4" presStyleCnt="6"/>
      <dgm:spPr/>
      <dgm:t>
        <a:bodyPr/>
        <a:lstStyle/>
        <a:p>
          <a:endParaRPr lang="es-MX"/>
        </a:p>
      </dgm:t>
    </dgm:pt>
    <dgm:pt modelId="{B989F23E-F6F3-499A-ABE8-F9FEFCB37050}" type="pres">
      <dgm:prSet presAssocID="{A5B9C385-3610-4885-B35E-E16D40A0FF0F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2380A1B8-22C4-4D76-B352-573A7B4A370F}" type="pres">
      <dgm:prSet presAssocID="{C994C8EE-4579-4C88-BB76-23A0567CCC2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FDE6B6-C321-4ECF-BF67-16FBC14B64E4}" type="pres">
      <dgm:prSet presAssocID="{59B0AE98-269E-43DA-BDE6-89BA3FCDD8C6}" presName="sibTrans" presStyleLbl="sibTrans2D1" presStyleIdx="5" presStyleCnt="6"/>
      <dgm:spPr/>
      <dgm:t>
        <a:bodyPr/>
        <a:lstStyle/>
        <a:p>
          <a:endParaRPr lang="es-MX"/>
        </a:p>
      </dgm:t>
    </dgm:pt>
    <dgm:pt modelId="{DE54AB99-910B-4437-BAE9-EB8C2657B26B}" type="pres">
      <dgm:prSet presAssocID="{59B0AE98-269E-43DA-BDE6-89BA3FCDD8C6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9C60E9AA-30AE-4206-AA2F-CB164909C665}" srcId="{7517506A-8F4F-4C61-98DC-84A49823BFE1}" destId="{C994C8EE-4579-4C88-BB76-23A0567CCC29}" srcOrd="5" destOrd="0" parTransId="{D08272DB-AE72-4648-B7CC-34674DE3A0DF}" sibTransId="{59B0AE98-269E-43DA-BDE6-89BA3FCDD8C6}"/>
    <dgm:cxn modelId="{FAC20575-AFCF-4341-A1CB-3866786B66BD}" type="presOf" srcId="{0D1C6009-8D64-478E-9DE5-A9F97B96EA47}" destId="{DB6C21E4-96B1-4DE3-99EF-B096B65499AC}" srcOrd="0" destOrd="0" presId="urn:microsoft.com/office/officeart/2005/8/layout/cycle2"/>
    <dgm:cxn modelId="{B54DE8BE-6223-4046-BF75-D4ABE0A7FCA1}" type="presOf" srcId="{72D8098E-1A01-48BD-9B67-97AAA23587A6}" destId="{D89EA0F4-FB83-4993-B393-FE22A2BAF7FD}" srcOrd="0" destOrd="0" presId="urn:microsoft.com/office/officeart/2005/8/layout/cycle2"/>
    <dgm:cxn modelId="{79E6CA22-41FE-4411-B200-20F9D3BB8BEA}" srcId="{7517506A-8F4F-4C61-98DC-84A49823BFE1}" destId="{0D1C6009-8D64-478E-9DE5-A9F97B96EA47}" srcOrd="3" destOrd="0" parTransId="{8D121245-46F2-4621-8BF0-2701912CF4C9}" sibTransId="{595BFB9C-2088-4429-B6A0-42D6A083EA64}"/>
    <dgm:cxn modelId="{DD443E29-1703-40AF-95E7-A1DCB96BA99B}" type="presOf" srcId="{7517506A-8F4F-4C61-98DC-84A49823BFE1}" destId="{1697A4B8-B723-4FF7-81CC-6E4A6B55EF7B}" srcOrd="0" destOrd="0" presId="urn:microsoft.com/office/officeart/2005/8/layout/cycle2"/>
    <dgm:cxn modelId="{450DFEF6-7DEC-47E2-ADC7-F042C26C32B6}" srcId="{7517506A-8F4F-4C61-98DC-84A49823BFE1}" destId="{1DC062A9-B8D9-425F-A940-C0AF598C5B06}" srcOrd="2" destOrd="0" parTransId="{A33B782D-5A09-4C3D-84E1-08E03C7EF418}" sibTransId="{6279B07E-1F6D-45DC-BED4-B150B9E96817}"/>
    <dgm:cxn modelId="{54848E0E-CF0D-46B0-97C1-F0638E8481C7}" type="presOf" srcId="{595BFB9C-2088-4429-B6A0-42D6A083EA64}" destId="{DC9A291C-7D89-4E52-92EE-6B52C1D110B1}" srcOrd="0" destOrd="0" presId="urn:microsoft.com/office/officeart/2005/8/layout/cycle2"/>
    <dgm:cxn modelId="{DD10C07F-729E-4416-9989-85E74B9520B7}" type="presOf" srcId="{73CD6634-8918-4B76-BAB6-341D626DE001}" destId="{6B98667B-93D8-4192-9868-8E5BCA10F2F4}" srcOrd="0" destOrd="0" presId="urn:microsoft.com/office/officeart/2005/8/layout/cycle2"/>
    <dgm:cxn modelId="{03F4E4FE-AC4A-4A31-B5F2-C7BF86F1A591}" type="presOf" srcId="{09936505-4E21-4B06-B5C2-9B22CF3E5262}" destId="{8057B20F-34F1-4EF3-9EE1-98B4E5B097AC}" srcOrd="1" destOrd="0" presId="urn:microsoft.com/office/officeart/2005/8/layout/cycle2"/>
    <dgm:cxn modelId="{94322280-FDEE-41F4-9DE6-B4DB9A20A30D}" type="presOf" srcId="{59B0AE98-269E-43DA-BDE6-89BA3FCDD8C6}" destId="{DE54AB99-910B-4437-BAE9-EB8C2657B26B}" srcOrd="1" destOrd="0" presId="urn:microsoft.com/office/officeart/2005/8/layout/cycle2"/>
    <dgm:cxn modelId="{21A4D8EC-CFD9-470E-93E4-B6D6DAEA74B1}" type="presOf" srcId="{595BFB9C-2088-4429-B6A0-42D6A083EA64}" destId="{76216B82-249A-47D9-9AD5-39E0DEAEA5B7}" srcOrd="1" destOrd="0" presId="urn:microsoft.com/office/officeart/2005/8/layout/cycle2"/>
    <dgm:cxn modelId="{1508EAC6-8EFF-43C5-BCB7-6DFBB6A48673}" type="presOf" srcId="{A5B9C385-3610-4885-B35E-E16D40A0FF0F}" destId="{B989F23E-F6F3-499A-ABE8-F9FEFCB37050}" srcOrd="1" destOrd="0" presId="urn:microsoft.com/office/officeart/2005/8/layout/cycle2"/>
    <dgm:cxn modelId="{742BB81E-36A1-4CF8-BCDD-B719887F737F}" srcId="{7517506A-8F4F-4C61-98DC-84A49823BFE1}" destId="{79AB07E9-2823-45C2-8EF9-A5C4AE01B875}" srcOrd="4" destOrd="0" parTransId="{D6714446-9BFC-42F2-A47D-49167AF21ACC}" sibTransId="{A5B9C385-3610-4885-B35E-E16D40A0FF0F}"/>
    <dgm:cxn modelId="{0FA74F41-245A-4B61-9D8B-310ED5148980}" type="presOf" srcId="{6279B07E-1F6D-45DC-BED4-B150B9E96817}" destId="{D052B644-FF88-4CD7-AD52-8882E2111F76}" srcOrd="1" destOrd="0" presId="urn:microsoft.com/office/officeart/2005/8/layout/cycle2"/>
    <dgm:cxn modelId="{DCAAD979-A5CB-4DA1-8C90-496A778CB44B}" type="presOf" srcId="{A5B9C385-3610-4885-B35E-E16D40A0FF0F}" destId="{EE55872E-86E6-4C5E-8902-02581CF35AC6}" srcOrd="0" destOrd="0" presId="urn:microsoft.com/office/officeart/2005/8/layout/cycle2"/>
    <dgm:cxn modelId="{75C1B4A3-390B-484C-B373-360238C31093}" srcId="{7517506A-8F4F-4C61-98DC-84A49823BFE1}" destId="{13AF3786-D82F-468F-BD8E-640A14147000}" srcOrd="0" destOrd="0" parTransId="{C7BC7E7C-171F-424B-A8EF-15F86F7228D1}" sibTransId="{73CD6634-8918-4B76-BAB6-341D626DE001}"/>
    <dgm:cxn modelId="{E4B02D20-CC4C-4FE6-A132-A7E70D213DC4}" type="presOf" srcId="{73CD6634-8918-4B76-BAB6-341D626DE001}" destId="{6A52BF95-964C-474A-AB1E-0F5ACF735FE3}" srcOrd="1" destOrd="0" presId="urn:microsoft.com/office/officeart/2005/8/layout/cycle2"/>
    <dgm:cxn modelId="{3D68D02A-0A19-434B-9F8E-A74FB8DDEBC6}" type="presOf" srcId="{C994C8EE-4579-4C88-BB76-23A0567CCC29}" destId="{2380A1B8-22C4-4D76-B352-573A7B4A370F}" srcOrd="0" destOrd="0" presId="urn:microsoft.com/office/officeart/2005/8/layout/cycle2"/>
    <dgm:cxn modelId="{BD91B1C4-7983-46E6-B959-8FB521A08C89}" type="presOf" srcId="{79AB07E9-2823-45C2-8EF9-A5C4AE01B875}" destId="{76C0E4F1-56BF-498C-9A19-8549DA3B7FF5}" srcOrd="0" destOrd="0" presId="urn:microsoft.com/office/officeart/2005/8/layout/cycle2"/>
    <dgm:cxn modelId="{C9C524C1-2925-4A44-B0FD-02494E77D2BE}" type="presOf" srcId="{6279B07E-1F6D-45DC-BED4-B150B9E96817}" destId="{DA2D4C12-6300-44FD-8126-2524F9AA7D12}" srcOrd="0" destOrd="0" presId="urn:microsoft.com/office/officeart/2005/8/layout/cycle2"/>
    <dgm:cxn modelId="{8F89A942-665A-4785-8CE4-A3B6620A4C81}" type="presOf" srcId="{09936505-4E21-4B06-B5C2-9B22CF3E5262}" destId="{2A7D2A7A-142A-41E3-9394-0F7E56AEF4F5}" srcOrd="0" destOrd="0" presId="urn:microsoft.com/office/officeart/2005/8/layout/cycle2"/>
    <dgm:cxn modelId="{3895CAD0-8983-4879-91CF-8F9C41443969}" type="presOf" srcId="{13AF3786-D82F-468F-BD8E-640A14147000}" destId="{0D171569-B0F3-4C33-9422-258785E62D67}" srcOrd="0" destOrd="0" presId="urn:microsoft.com/office/officeart/2005/8/layout/cycle2"/>
    <dgm:cxn modelId="{D4F2E8F3-C93B-4764-B8DA-FA0FBB26E50A}" type="presOf" srcId="{1DC062A9-B8D9-425F-A940-C0AF598C5B06}" destId="{EC984C6D-5D45-4B2B-88BF-55DC233F6ED7}" srcOrd="0" destOrd="0" presId="urn:microsoft.com/office/officeart/2005/8/layout/cycle2"/>
    <dgm:cxn modelId="{3F4C6CF2-BF41-488F-B851-68587E9D78AC}" srcId="{7517506A-8F4F-4C61-98DC-84A49823BFE1}" destId="{72D8098E-1A01-48BD-9B67-97AAA23587A6}" srcOrd="1" destOrd="0" parTransId="{039F7387-0C46-4325-8DC6-4C37637EF7F2}" sibTransId="{09936505-4E21-4B06-B5C2-9B22CF3E5262}"/>
    <dgm:cxn modelId="{B1C4B2D5-A329-43C8-887C-66241FDF08EF}" type="presOf" srcId="{59B0AE98-269E-43DA-BDE6-89BA3FCDD8C6}" destId="{72FDE6B6-C321-4ECF-BF67-16FBC14B64E4}" srcOrd="0" destOrd="0" presId="urn:microsoft.com/office/officeart/2005/8/layout/cycle2"/>
    <dgm:cxn modelId="{E82FC3E8-B291-4C6C-9C6D-13A349F1A307}" type="presParOf" srcId="{1697A4B8-B723-4FF7-81CC-6E4A6B55EF7B}" destId="{0D171569-B0F3-4C33-9422-258785E62D67}" srcOrd="0" destOrd="0" presId="urn:microsoft.com/office/officeart/2005/8/layout/cycle2"/>
    <dgm:cxn modelId="{18159C17-2E41-4574-BF5C-7717757A92FA}" type="presParOf" srcId="{1697A4B8-B723-4FF7-81CC-6E4A6B55EF7B}" destId="{6B98667B-93D8-4192-9868-8E5BCA10F2F4}" srcOrd="1" destOrd="0" presId="urn:microsoft.com/office/officeart/2005/8/layout/cycle2"/>
    <dgm:cxn modelId="{60067E84-8052-4540-AB17-D5B5CB6ABB7D}" type="presParOf" srcId="{6B98667B-93D8-4192-9868-8E5BCA10F2F4}" destId="{6A52BF95-964C-474A-AB1E-0F5ACF735FE3}" srcOrd="0" destOrd="0" presId="urn:microsoft.com/office/officeart/2005/8/layout/cycle2"/>
    <dgm:cxn modelId="{E2589C27-1CF8-40A7-ABCD-56AF3D6459CE}" type="presParOf" srcId="{1697A4B8-B723-4FF7-81CC-6E4A6B55EF7B}" destId="{D89EA0F4-FB83-4993-B393-FE22A2BAF7FD}" srcOrd="2" destOrd="0" presId="urn:microsoft.com/office/officeart/2005/8/layout/cycle2"/>
    <dgm:cxn modelId="{396CBD4C-6473-46E3-B465-4471BA5EB694}" type="presParOf" srcId="{1697A4B8-B723-4FF7-81CC-6E4A6B55EF7B}" destId="{2A7D2A7A-142A-41E3-9394-0F7E56AEF4F5}" srcOrd="3" destOrd="0" presId="urn:microsoft.com/office/officeart/2005/8/layout/cycle2"/>
    <dgm:cxn modelId="{57393BE4-3484-479B-B319-A0C39CC85870}" type="presParOf" srcId="{2A7D2A7A-142A-41E3-9394-0F7E56AEF4F5}" destId="{8057B20F-34F1-4EF3-9EE1-98B4E5B097AC}" srcOrd="0" destOrd="0" presId="urn:microsoft.com/office/officeart/2005/8/layout/cycle2"/>
    <dgm:cxn modelId="{00560BF1-C911-4C4B-85C4-8222F7E8A819}" type="presParOf" srcId="{1697A4B8-B723-4FF7-81CC-6E4A6B55EF7B}" destId="{EC984C6D-5D45-4B2B-88BF-55DC233F6ED7}" srcOrd="4" destOrd="0" presId="urn:microsoft.com/office/officeart/2005/8/layout/cycle2"/>
    <dgm:cxn modelId="{C1151C2A-BC87-4DCC-BCA2-0F2F23DCCCF2}" type="presParOf" srcId="{1697A4B8-B723-4FF7-81CC-6E4A6B55EF7B}" destId="{DA2D4C12-6300-44FD-8126-2524F9AA7D12}" srcOrd="5" destOrd="0" presId="urn:microsoft.com/office/officeart/2005/8/layout/cycle2"/>
    <dgm:cxn modelId="{9222411B-935D-43C1-94EE-9C4C630B8E19}" type="presParOf" srcId="{DA2D4C12-6300-44FD-8126-2524F9AA7D12}" destId="{D052B644-FF88-4CD7-AD52-8882E2111F76}" srcOrd="0" destOrd="0" presId="urn:microsoft.com/office/officeart/2005/8/layout/cycle2"/>
    <dgm:cxn modelId="{CD8367F8-21B1-490F-95ED-E19FD6195B6C}" type="presParOf" srcId="{1697A4B8-B723-4FF7-81CC-6E4A6B55EF7B}" destId="{DB6C21E4-96B1-4DE3-99EF-B096B65499AC}" srcOrd="6" destOrd="0" presId="urn:microsoft.com/office/officeart/2005/8/layout/cycle2"/>
    <dgm:cxn modelId="{8313F6B0-EC71-4288-A9C4-3AC07538C438}" type="presParOf" srcId="{1697A4B8-B723-4FF7-81CC-6E4A6B55EF7B}" destId="{DC9A291C-7D89-4E52-92EE-6B52C1D110B1}" srcOrd="7" destOrd="0" presId="urn:microsoft.com/office/officeart/2005/8/layout/cycle2"/>
    <dgm:cxn modelId="{67A5C3E5-6B81-43B4-9E7A-2F7D426527D0}" type="presParOf" srcId="{DC9A291C-7D89-4E52-92EE-6B52C1D110B1}" destId="{76216B82-249A-47D9-9AD5-39E0DEAEA5B7}" srcOrd="0" destOrd="0" presId="urn:microsoft.com/office/officeart/2005/8/layout/cycle2"/>
    <dgm:cxn modelId="{50381BA9-9536-4FF1-8746-3BBE075600BA}" type="presParOf" srcId="{1697A4B8-B723-4FF7-81CC-6E4A6B55EF7B}" destId="{76C0E4F1-56BF-498C-9A19-8549DA3B7FF5}" srcOrd="8" destOrd="0" presId="urn:microsoft.com/office/officeart/2005/8/layout/cycle2"/>
    <dgm:cxn modelId="{2094ABCD-0A07-4053-8B68-083ADEE18FE3}" type="presParOf" srcId="{1697A4B8-B723-4FF7-81CC-6E4A6B55EF7B}" destId="{EE55872E-86E6-4C5E-8902-02581CF35AC6}" srcOrd="9" destOrd="0" presId="urn:microsoft.com/office/officeart/2005/8/layout/cycle2"/>
    <dgm:cxn modelId="{A3FDB5EF-82BF-4050-9E67-9C00835CCB30}" type="presParOf" srcId="{EE55872E-86E6-4C5E-8902-02581CF35AC6}" destId="{B989F23E-F6F3-499A-ABE8-F9FEFCB37050}" srcOrd="0" destOrd="0" presId="urn:microsoft.com/office/officeart/2005/8/layout/cycle2"/>
    <dgm:cxn modelId="{FD4EB5E2-9576-4490-8184-DDDC1560B7DF}" type="presParOf" srcId="{1697A4B8-B723-4FF7-81CC-6E4A6B55EF7B}" destId="{2380A1B8-22C4-4D76-B352-573A7B4A370F}" srcOrd="10" destOrd="0" presId="urn:microsoft.com/office/officeart/2005/8/layout/cycle2"/>
    <dgm:cxn modelId="{8D24AC8A-9089-4ECF-9ADF-9F66FED41FB5}" type="presParOf" srcId="{1697A4B8-B723-4FF7-81CC-6E4A6B55EF7B}" destId="{72FDE6B6-C321-4ECF-BF67-16FBC14B64E4}" srcOrd="11" destOrd="0" presId="urn:microsoft.com/office/officeart/2005/8/layout/cycle2"/>
    <dgm:cxn modelId="{7186838D-E27F-4B84-95D5-0DC6AF6FF6E2}" type="presParOf" srcId="{72FDE6B6-C321-4ECF-BF67-16FBC14B64E4}" destId="{DE54AB99-910B-4437-BAE9-EB8C2657B26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6EC42A-CE4C-4EF8-A7EA-F7F3C79C0877}" type="doc">
      <dgm:prSet loTypeId="urn:microsoft.com/office/officeart/2005/8/layout/chevron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1EA787C0-F721-42AD-BDCB-79672C4F0482}">
      <dgm:prSet phldrT="[Texto]" custT="1"/>
      <dgm:spPr/>
      <dgm:t>
        <a:bodyPr/>
        <a:lstStyle/>
        <a:p>
          <a:pPr algn="ctr"/>
          <a:r>
            <a:rPr lang="es-MX" sz="2200" b="1" dirty="0" smtClean="0"/>
            <a:t>1</a:t>
          </a:r>
          <a:endParaRPr lang="es-MX" sz="2200" b="1" dirty="0"/>
        </a:p>
      </dgm:t>
    </dgm:pt>
    <dgm:pt modelId="{889E16FD-A302-474B-8AE7-B1C49D8150A8}" type="parTrans" cxnId="{EBD76433-FBFA-40A6-8CE7-5696D5881B29}">
      <dgm:prSet/>
      <dgm:spPr/>
      <dgm:t>
        <a:bodyPr/>
        <a:lstStyle/>
        <a:p>
          <a:endParaRPr lang="es-MX"/>
        </a:p>
      </dgm:t>
    </dgm:pt>
    <dgm:pt modelId="{BA245565-CA82-4B05-8208-689ED53569CD}" type="sibTrans" cxnId="{EBD76433-FBFA-40A6-8CE7-5696D5881B29}">
      <dgm:prSet/>
      <dgm:spPr/>
      <dgm:t>
        <a:bodyPr/>
        <a:lstStyle/>
        <a:p>
          <a:endParaRPr lang="es-MX"/>
        </a:p>
      </dgm:t>
    </dgm:pt>
    <dgm:pt modelId="{D96B583D-CD1A-4693-8B55-5760CD0B7A52}">
      <dgm:prSet phldrT="[Texto]" custT="1"/>
      <dgm:spPr/>
      <dgm:t>
        <a:bodyPr/>
        <a:lstStyle/>
        <a:p>
          <a:r>
            <a:rPr lang="es-MX" sz="2200" i="0" dirty="0" smtClean="0"/>
            <a:t>2</a:t>
          </a:r>
          <a:endParaRPr lang="es-MX" sz="2200" i="0" dirty="0"/>
        </a:p>
      </dgm:t>
    </dgm:pt>
    <dgm:pt modelId="{D971952B-7C69-4B08-A699-B356BE0E99A9}" type="parTrans" cxnId="{E3DA459B-3A6A-4FF2-A3F0-29E6A2BBD53B}">
      <dgm:prSet/>
      <dgm:spPr/>
      <dgm:t>
        <a:bodyPr/>
        <a:lstStyle/>
        <a:p>
          <a:endParaRPr lang="es-MX"/>
        </a:p>
      </dgm:t>
    </dgm:pt>
    <dgm:pt modelId="{7EBC14BA-D26C-42DF-9936-A16CA93B646D}" type="sibTrans" cxnId="{E3DA459B-3A6A-4FF2-A3F0-29E6A2BBD53B}">
      <dgm:prSet/>
      <dgm:spPr/>
      <dgm:t>
        <a:bodyPr/>
        <a:lstStyle/>
        <a:p>
          <a:endParaRPr lang="es-MX"/>
        </a:p>
      </dgm:t>
    </dgm:pt>
    <dgm:pt modelId="{E2731CB8-2A1E-4B2F-8FD5-5E0DDC3AF80B}">
      <dgm:prSet phldrT="[Texto]" custT="1"/>
      <dgm:spPr/>
      <dgm:t>
        <a:bodyPr/>
        <a:lstStyle/>
        <a:p>
          <a:r>
            <a:rPr lang="es-MX" sz="1100" dirty="0" smtClean="0"/>
            <a:t>Promover la participación ciudadana</a:t>
          </a:r>
          <a:endParaRPr lang="es-MX" sz="1100" dirty="0"/>
        </a:p>
      </dgm:t>
    </dgm:pt>
    <dgm:pt modelId="{B5054288-1B8C-4C18-8938-7EF751491D84}" type="parTrans" cxnId="{FB1DA7C1-C9B1-4380-8F8C-43A6696F94C1}">
      <dgm:prSet/>
      <dgm:spPr/>
      <dgm:t>
        <a:bodyPr/>
        <a:lstStyle/>
        <a:p>
          <a:endParaRPr lang="es-MX"/>
        </a:p>
      </dgm:t>
    </dgm:pt>
    <dgm:pt modelId="{DB5ED1C6-5058-4363-AE99-3E3CDBE80772}" type="sibTrans" cxnId="{FB1DA7C1-C9B1-4380-8F8C-43A6696F94C1}">
      <dgm:prSet/>
      <dgm:spPr/>
      <dgm:t>
        <a:bodyPr/>
        <a:lstStyle/>
        <a:p>
          <a:endParaRPr lang="es-MX"/>
        </a:p>
      </dgm:t>
    </dgm:pt>
    <dgm:pt modelId="{67C7439B-D64C-4941-9D0A-B6DC27EA0F49}">
      <dgm:prSet phldrT="[Texto]" custT="1"/>
      <dgm:spPr/>
      <dgm:t>
        <a:bodyPr/>
        <a:lstStyle/>
        <a:p>
          <a:r>
            <a:rPr lang="es-MX" sz="2200" dirty="0" smtClean="0"/>
            <a:t>3</a:t>
          </a:r>
        </a:p>
      </dgm:t>
    </dgm:pt>
    <dgm:pt modelId="{87E20DEF-0551-48EA-AE20-9EB905AA9DA3}" type="parTrans" cxnId="{7E4C2018-FF6C-48E9-9398-58D446CE920A}">
      <dgm:prSet/>
      <dgm:spPr/>
      <dgm:t>
        <a:bodyPr/>
        <a:lstStyle/>
        <a:p>
          <a:endParaRPr lang="es-MX"/>
        </a:p>
      </dgm:t>
    </dgm:pt>
    <dgm:pt modelId="{0464A954-3DF9-4B4B-BBC8-955E930000E8}" type="sibTrans" cxnId="{7E4C2018-FF6C-48E9-9398-58D446CE920A}">
      <dgm:prSet/>
      <dgm:spPr/>
      <dgm:t>
        <a:bodyPr/>
        <a:lstStyle/>
        <a:p>
          <a:endParaRPr lang="es-MX"/>
        </a:p>
      </dgm:t>
    </dgm:pt>
    <dgm:pt modelId="{0FC36625-EB8F-48A6-B0F4-B6D8AE6F2DF4}">
      <dgm:prSet phldrT="[Texto]" custT="1"/>
      <dgm:spPr/>
      <dgm:t>
        <a:bodyPr/>
        <a:lstStyle/>
        <a:p>
          <a:r>
            <a:rPr lang="es-MX" sz="2200" dirty="0" smtClean="0"/>
            <a:t>4</a:t>
          </a:r>
          <a:endParaRPr lang="es-MX" sz="2200" dirty="0"/>
        </a:p>
      </dgm:t>
    </dgm:pt>
    <dgm:pt modelId="{08D8EE7C-564C-4E7D-A00C-913135501A11}" type="parTrans" cxnId="{80DFCE03-5C1F-41C9-987C-9F9DA2F72AB2}">
      <dgm:prSet/>
      <dgm:spPr/>
      <dgm:t>
        <a:bodyPr/>
        <a:lstStyle/>
        <a:p>
          <a:endParaRPr lang="es-MX"/>
        </a:p>
      </dgm:t>
    </dgm:pt>
    <dgm:pt modelId="{D424518B-54A1-4B40-8F5D-6D891A4314D5}" type="sibTrans" cxnId="{80DFCE03-5C1F-41C9-987C-9F9DA2F72AB2}">
      <dgm:prSet/>
      <dgm:spPr/>
      <dgm:t>
        <a:bodyPr/>
        <a:lstStyle/>
        <a:p>
          <a:endParaRPr lang="es-MX"/>
        </a:p>
      </dgm:t>
    </dgm:pt>
    <dgm:pt modelId="{24ACD0E4-31E4-4872-A46D-171F3BA7AA8C}">
      <dgm:prSet phldrT="[Texto]"/>
      <dgm:spPr/>
      <dgm:t>
        <a:bodyPr/>
        <a:lstStyle/>
        <a:p>
          <a:r>
            <a:rPr lang="es-MX" dirty="0" smtClean="0"/>
            <a:t>5</a:t>
          </a:r>
          <a:endParaRPr lang="es-MX" dirty="0"/>
        </a:p>
      </dgm:t>
    </dgm:pt>
    <dgm:pt modelId="{76C7BD65-5F6F-4B33-9F9E-4A91B558782B}" type="parTrans" cxnId="{76D7096F-7FCD-48E2-B72F-B5E85FAA22C3}">
      <dgm:prSet/>
      <dgm:spPr/>
      <dgm:t>
        <a:bodyPr/>
        <a:lstStyle/>
        <a:p>
          <a:endParaRPr lang="es-MX"/>
        </a:p>
      </dgm:t>
    </dgm:pt>
    <dgm:pt modelId="{5ACF2EC9-2D55-4B76-BDF9-F24E7EF253DE}" type="sibTrans" cxnId="{76D7096F-7FCD-48E2-B72F-B5E85FAA22C3}">
      <dgm:prSet/>
      <dgm:spPr/>
      <dgm:t>
        <a:bodyPr/>
        <a:lstStyle/>
        <a:p>
          <a:endParaRPr lang="es-MX"/>
        </a:p>
      </dgm:t>
    </dgm:pt>
    <dgm:pt modelId="{9B45335A-62DD-4A84-8A27-E6B30CCA07E2}">
      <dgm:prSet phldrT="[Texto]"/>
      <dgm:spPr/>
      <dgm:t>
        <a:bodyPr/>
        <a:lstStyle/>
        <a:p>
          <a:r>
            <a:rPr lang="es-MX" dirty="0" smtClean="0"/>
            <a:t>6</a:t>
          </a:r>
          <a:endParaRPr lang="es-MX" dirty="0"/>
        </a:p>
      </dgm:t>
    </dgm:pt>
    <dgm:pt modelId="{37BBE585-B619-4F39-9A99-6FF904DD2C4A}" type="parTrans" cxnId="{E6CE1A2D-9EC6-4ED5-98F0-FA9E7CCB019D}">
      <dgm:prSet/>
      <dgm:spPr/>
      <dgm:t>
        <a:bodyPr/>
        <a:lstStyle/>
        <a:p>
          <a:endParaRPr lang="es-MX"/>
        </a:p>
      </dgm:t>
    </dgm:pt>
    <dgm:pt modelId="{841F9DD6-6C64-4396-BC0E-DFDD053F0965}" type="sibTrans" cxnId="{E6CE1A2D-9EC6-4ED5-98F0-FA9E7CCB019D}">
      <dgm:prSet/>
      <dgm:spPr/>
      <dgm:t>
        <a:bodyPr/>
        <a:lstStyle/>
        <a:p>
          <a:endParaRPr lang="es-MX"/>
        </a:p>
      </dgm:t>
    </dgm:pt>
    <dgm:pt modelId="{197C48E1-E28E-48CB-B8F0-10C15FA8A72B}">
      <dgm:prSet custT="1"/>
      <dgm:spPr/>
      <dgm:t>
        <a:bodyPr/>
        <a:lstStyle/>
        <a:p>
          <a:r>
            <a:rPr lang="es-MX" sz="1100" dirty="0" smtClean="0"/>
            <a:t>Sumar al Plan de Acción Local  2 acciones  que abonen al PA2013-2015</a:t>
          </a:r>
          <a:endParaRPr lang="es-MX" sz="1100" dirty="0"/>
        </a:p>
      </dgm:t>
    </dgm:pt>
    <dgm:pt modelId="{444675A8-3322-4AAB-A681-643486B4D745}" type="parTrans" cxnId="{408F7AA2-FE8D-46DC-962D-F9D95632F8A2}">
      <dgm:prSet/>
      <dgm:spPr/>
      <dgm:t>
        <a:bodyPr/>
        <a:lstStyle/>
        <a:p>
          <a:endParaRPr lang="es-MX"/>
        </a:p>
      </dgm:t>
    </dgm:pt>
    <dgm:pt modelId="{99429E50-F672-497D-886C-02045EB77C43}" type="sibTrans" cxnId="{408F7AA2-FE8D-46DC-962D-F9D95632F8A2}">
      <dgm:prSet/>
      <dgm:spPr/>
      <dgm:t>
        <a:bodyPr/>
        <a:lstStyle/>
        <a:p>
          <a:endParaRPr lang="es-MX"/>
        </a:p>
      </dgm:t>
    </dgm:pt>
    <dgm:pt modelId="{DB1DCF2D-BF73-4331-8FA2-CCD8115CB607}">
      <dgm:prSet custT="1"/>
      <dgm:spPr/>
      <dgm:t>
        <a:bodyPr/>
        <a:lstStyle/>
        <a:p>
          <a:r>
            <a:rPr lang="es-MX" sz="1100" dirty="0" smtClean="0"/>
            <a:t>Identificar experiencias exitosas y acciones innovadoras</a:t>
          </a:r>
          <a:endParaRPr lang="es-MX" sz="1100" dirty="0"/>
        </a:p>
      </dgm:t>
    </dgm:pt>
    <dgm:pt modelId="{225520CA-9AAE-4EE0-94D3-7E85A07D7B0D}" type="parTrans" cxnId="{42850159-BD61-4D21-89EE-5500DB34177D}">
      <dgm:prSet/>
      <dgm:spPr/>
      <dgm:t>
        <a:bodyPr/>
        <a:lstStyle/>
        <a:p>
          <a:endParaRPr lang="es-MX"/>
        </a:p>
      </dgm:t>
    </dgm:pt>
    <dgm:pt modelId="{32F83E72-2FAD-4895-9701-33FA4A1174C5}" type="sibTrans" cxnId="{42850159-BD61-4D21-89EE-5500DB34177D}">
      <dgm:prSet/>
      <dgm:spPr/>
      <dgm:t>
        <a:bodyPr/>
        <a:lstStyle/>
        <a:p>
          <a:endParaRPr lang="es-MX"/>
        </a:p>
      </dgm:t>
    </dgm:pt>
    <dgm:pt modelId="{A3DC20E0-CE85-4B61-B722-3E45451C33A6}">
      <dgm:prSet custT="1"/>
      <dgm:spPr/>
      <dgm:t>
        <a:bodyPr/>
        <a:lstStyle/>
        <a:p>
          <a:r>
            <a:rPr lang="es-MX" sz="1100" dirty="0" smtClean="0"/>
            <a:t>Generación de indicadores de medición de impacto de los  compromisos y sus objetivos.</a:t>
          </a:r>
          <a:endParaRPr lang="es-MX" sz="1100" dirty="0"/>
        </a:p>
      </dgm:t>
    </dgm:pt>
    <dgm:pt modelId="{97F3DF17-7579-49BC-94A7-643C741008ED}" type="parTrans" cxnId="{532A6014-352E-4090-A5DE-FAFFDCEC3EB0}">
      <dgm:prSet/>
      <dgm:spPr/>
      <dgm:t>
        <a:bodyPr/>
        <a:lstStyle/>
        <a:p>
          <a:endParaRPr lang="es-MX"/>
        </a:p>
      </dgm:t>
    </dgm:pt>
    <dgm:pt modelId="{6C33F676-A716-46C9-BA87-8FFE3C196AB8}" type="sibTrans" cxnId="{532A6014-352E-4090-A5DE-FAFFDCEC3EB0}">
      <dgm:prSet/>
      <dgm:spPr/>
      <dgm:t>
        <a:bodyPr/>
        <a:lstStyle/>
        <a:p>
          <a:endParaRPr lang="es-MX"/>
        </a:p>
      </dgm:t>
    </dgm:pt>
    <dgm:pt modelId="{61A8E02B-1128-4D47-94A1-5EBE397C0D0A}">
      <dgm:prSet custT="1"/>
      <dgm:spPr/>
      <dgm:t>
        <a:bodyPr/>
        <a:lstStyle/>
        <a:p>
          <a:r>
            <a:rPr lang="es-MX" sz="1100" i="0" dirty="0" smtClean="0"/>
            <a:t>Trascendencia del STTL a cambios de administración </a:t>
          </a:r>
          <a:endParaRPr lang="es-MX" sz="1100" i="0" dirty="0"/>
        </a:p>
      </dgm:t>
    </dgm:pt>
    <dgm:pt modelId="{21D9B2CE-2685-40CD-B12B-609FFA679E98}" type="parTrans" cxnId="{560A93AE-653F-4207-AA9D-09EAA6207980}">
      <dgm:prSet/>
      <dgm:spPr/>
      <dgm:t>
        <a:bodyPr/>
        <a:lstStyle/>
        <a:p>
          <a:endParaRPr lang="es-MX"/>
        </a:p>
      </dgm:t>
    </dgm:pt>
    <dgm:pt modelId="{6FA18C2F-4EAE-4632-AC00-A8A9F47666CD}" type="sibTrans" cxnId="{560A93AE-653F-4207-AA9D-09EAA6207980}">
      <dgm:prSet/>
      <dgm:spPr/>
      <dgm:t>
        <a:bodyPr/>
        <a:lstStyle/>
        <a:p>
          <a:endParaRPr lang="es-MX"/>
        </a:p>
      </dgm:t>
    </dgm:pt>
    <dgm:pt modelId="{01F425FC-C4FF-479D-9425-3722AD1CDBBE}">
      <dgm:prSet custT="1"/>
      <dgm:spPr/>
      <dgm:t>
        <a:bodyPr/>
        <a:lstStyle/>
        <a:p>
          <a:r>
            <a:rPr lang="es-MX" sz="1100" dirty="0" smtClean="0"/>
            <a:t>Difusión de la experiencia</a:t>
          </a:r>
          <a:endParaRPr lang="es-MX" sz="1100" i="1" dirty="0"/>
        </a:p>
      </dgm:t>
    </dgm:pt>
    <dgm:pt modelId="{44CB16F0-CA93-4DD6-A854-DA347995310F}" type="parTrans" cxnId="{79737778-4E8E-4F50-BD5C-36CBBBB2333F}">
      <dgm:prSet/>
      <dgm:spPr/>
      <dgm:t>
        <a:bodyPr/>
        <a:lstStyle/>
        <a:p>
          <a:endParaRPr lang="es-MX"/>
        </a:p>
      </dgm:t>
    </dgm:pt>
    <dgm:pt modelId="{877852B4-8A67-45A8-B9F0-D234128DFD80}" type="sibTrans" cxnId="{79737778-4E8E-4F50-BD5C-36CBBBB2333F}">
      <dgm:prSet/>
      <dgm:spPr/>
      <dgm:t>
        <a:bodyPr/>
        <a:lstStyle/>
        <a:p>
          <a:endParaRPr lang="es-MX"/>
        </a:p>
      </dgm:t>
    </dgm:pt>
    <dgm:pt modelId="{A95E5068-3819-478E-898D-4D4EB8A3767D}">
      <dgm:prSet phldrT="[Texto]" custT="1"/>
      <dgm:spPr/>
      <dgm:t>
        <a:bodyPr/>
        <a:lstStyle/>
        <a:p>
          <a:r>
            <a:rPr lang="es-MX" sz="1100" dirty="0" smtClean="0"/>
            <a:t>Identificación de actores críticos (</a:t>
          </a:r>
          <a:r>
            <a:rPr lang="es-MX" sz="1100" dirty="0" err="1" smtClean="0"/>
            <a:t>OSC´s</a:t>
          </a:r>
          <a:r>
            <a:rPr lang="es-MX" sz="1100" dirty="0" smtClean="0"/>
            <a:t> locales, funcionarios, órganos garantes, etc.)</a:t>
          </a:r>
          <a:endParaRPr lang="es-MX" sz="1100" dirty="0"/>
        </a:p>
      </dgm:t>
    </dgm:pt>
    <dgm:pt modelId="{EF4EA369-8A08-46B0-B2EE-E59C4C230F6A}" type="sibTrans" cxnId="{1F4734D5-0ACA-4D0E-B7BF-77BF2392B6E3}">
      <dgm:prSet/>
      <dgm:spPr/>
      <dgm:t>
        <a:bodyPr/>
        <a:lstStyle/>
        <a:p>
          <a:endParaRPr lang="es-MX"/>
        </a:p>
      </dgm:t>
    </dgm:pt>
    <dgm:pt modelId="{1206BEB2-9390-4FC4-860C-421C6E453AAF}" type="parTrans" cxnId="{1F4734D5-0ACA-4D0E-B7BF-77BF2392B6E3}">
      <dgm:prSet/>
      <dgm:spPr/>
      <dgm:t>
        <a:bodyPr/>
        <a:lstStyle/>
        <a:p>
          <a:endParaRPr lang="es-MX"/>
        </a:p>
      </dgm:t>
    </dgm:pt>
    <dgm:pt modelId="{A6D8755C-D550-4CAA-B947-1A4B2728B58B}">
      <dgm:prSet phldrT="[Texto]" custT="1"/>
      <dgm:spPr/>
      <dgm:t>
        <a:bodyPr/>
        <a:lstStyle/>
        <a:p>
          <a:r>
            <a:rPr lang="es-MX" sz="1100" dirty="0" smtClean="0"/>
            <a:t>Mapeo de problemáticas en función de la información disponible</a:t>
          </a:r>
          <a:endParaRPr lang="es-MX" sz="1100" dirty="0"/>
        </a:p>
      </dgm:t>
    </dgm:pt>
    <dgm:pt modelId="{1E9B8011-DE7C-4AAC-ACEE-B45E6B010BEE}" type="sibTrans" cxnId="{682DBA8B-383C-4975-A318-F734CB8A5B2E}">
      <dgm:prSet/>
      <dgm:spPr/>
      <dgm:t>
        <a:bodyPr/>
        <a:lstStyle/>
        <a:p>
          <a:endParaRPr lang="es-MX"/>
        </a:p>
      </dgm:t>
    </dgm:pt>
    <dgm:pt modelId="{0DC5D476-9ADC-4424-B0C5-97227C105D2D}" type="parTrans" cxnId="{682DBA8B-383C-4975-A318-F734CB8A5B2E}">
      <dgm:prSet/>
      <dgm:spPr/>
      <dgm:t>
        <a:bodyPr/>
        <a:lstStyle/>
        <a:p>
          <a:endParaRPr lang="es-MX"/>
        </a:p>
      </dgm:t>
    </dgm:pt>
    <dgm:pt modelId="{6C879562-4601-48FE-B7CD-C9454022F9C6}">
      <dgm:prSet phldrT="[Texto]" custT="1"/>
      <dgm:spPr/>
      <dgm:t>
        <a:bodyPr/>
        <a:lstStyle/>
        <a:p>
          <a:r>
            <a:rPr lang="es-MX" sz="1100" dirty="0" smtClean="0"/>
            <a:t>Establecer mesas de trabajo horizontal entre los actores implicados</a:t>
          </a:r>
          <a:endParaRPr lang="es-MX" sz="1100" dirty="0"/>
        </a:p>
      </dgm:t>
    </dgm:pt>
    <dgm:pt modelId="{3ABC85B1-8A58-4623-9DD5-EA414B862650}" type="parTrans" cxnId="{A4072E37-2691-4B85-A4DB-A1983EA58946}">
      <dgm:prSet/>
      <dgm:spPr/>
      <dgm:t>
        <a:bodyPr/>
        <a:lstStyle/>
        <a:p>
          <a:endParaRPr lang="es-MX"/>
        </a:p>
      </dgm:t>
    </dgm:pt>
    <dgm:pt modelId="{78F42DE1-64DD-408F-A504-E096E04FFADB}" type="sibTrans" cxnId="{A4072E37-2691-4B85-A4DB-A1983EA58946}">
      <dgm:prSet/>
      <dgm:spPr/>
      <dgm:t>
        <a:bodyPr/>
        <a:lstStyle/>
        <a:p>
          <a:endParaRPr lang="es-MX"/>
        </a:p>
      </dgm:t>
    </dgm:pt>
    <dgm:pt modelId="{9612FF8F-1C8F-4CD2-B595-9EC6A8DF0CC7}">
      <dgm:prSet phldrT="[Texto]" custT="1"/>
      <dgm:spPr/>
      <dgm:t>
        <a:bodyPr/>
        <a:lstStyle/>
        <a:p>
          <a:r>
            <a:rPr lang="es-MX" sz="1100" dirty="0" smtClean="0"/>
            <a:t>Definición del STTL (Secretariado Técnico Tripartita Local)</a:t>
          </a:r>
          <a:endParaRPr lang="es-MX" sz="1100" dirty="0"/>
        </a:p>
      </dgm:t>
    </dgm:pt>
    <dgm:pt modelId="{2A886E1A-91F9-4C11-9DF4-C8A692975A35}" type="parTrans" cxnId="{9A204CCA-E8DF-4760-8AA5-90A51D1FBAA4}">
      <dgm:prSet/>
      <dgm:spPr/>
      <dgm:t>
        <a:bodyPr/>
        <a:lstStyle/>
        <a:p>
          <a:endParaRPr lang="es-MX"/>
        </a:p>
      </dgm:t>
    </dgm:pt>
    <dgm:pt modelId="{C19B9E53-9EC8-40A4-9E30-9E5DF53683F0}" type="sibTrans" cxnId="{9A204CCA-E8DF-4760-8AA5-90A51D1FBAA4}">
      <dgm:prSet/>
      <dgm:spPr/>
      <dgm:t>
        <a:bodyPr/>
        <a:lstStyle/>
        <a:p>
          <a:endParaRPr lang="es-MX"/>
        </a:p>
      </dgm:t>
    </dgm:pt>
    <dgm:pt modelId="{0068693D-69C1-4F9E-877F-236AE26F869F}">
      <dgm:prSet phldrT="[Texto]" custT="1"/>
      <dgm:spPr/>
      <dgm:t>
        <a:bodyPr/>
        <a:lstStyle/>
        <a:p>
          <a:r>
            <a:rPr lang="es-MX" sz="1100" dirty="0" smtClean="0"/>
            <a:t>Selección definitiva de </a:t>
          </a:r>
          <a:r>
            <a:rPr lang="es-MX" sz="1100" dirty="0" err="1" smtClean="0"/>
            <a:t>OSC´s</a:t>
          </a:r>
          <a:r>
            <a:rPr lang="es-MX" sz="1100" dirty="0" smtClean="0"/>
            <a:t> participantes</a:t>
          </a:r>
          <a:endParaRPr lang="es-MX" sz="1100" dirty="0"/>
        </a:p>
      </dgm:t>
    </dgm:pt>
    <dgm:pt modelId="{1B6AF15A-16C9-4D34-8865-68B768079C69}" type="sibTrans" cxnId="{703B399E-C123-4BC5-B87E-41447310F1C9}">
      <dgm:prSet/>
      <dgm:spPr/>
      <dgm:t>
        <a:bodyPr/>
        <a:lstStyle/>
        <a:p>
          <a:endParaRPr lang="es-MX"/>
        </a:p>
      </dgm:t>
    </dgm:pt>
    <dgm:pt modelId="{1D801AF1-207F-4668-9AE1-70F58E710F7F}" type="parTrans" cxnId="{703B399E-C123-4BC5-B87E-41447310F1C9}">
      <dgm:prSet/>
      <dgm:spPr/>
      <dgm:t>
        <a:bodyPr/>
        <a:lstStyle/>
        <a:p>
          <a:endParaRPr lang="es-MX"/>
        </a:p>
      </dgm:t>
    </dgm:pt>
    <dgm:pt modelId="{6B167079-9D59-44B7-A131-2579CE3AED1A}">
      <dgm:prSet phldrT="[Texto]" custT="1"/>
      <dgm:spPr/>
      <dgm:t>
        <a:bodyPr/>
        <a:lstStyle/>
        <a:p>
          <a:r>
            <a:rPr lang="es-MX" sz="1100" dirty="0" smtClean="0"/>
            <a:t>Establecimiento de acuerdos</a:t>
          </a:r>
          <a:endParaRPr lang="es-MX" sz="1100" dirty="0"/>
        </a:p>
      </dgm:t>
    </dgm:pt>
    <dgm:pt modelId="{804ED898-0E3C-49BB-9F9C-D27DCDD460B9}" type="sibTrans" cxnId="{3AB21E35-1B7D-4E1D-ABBD-DF5D3F24F9D7}">
      <dgm:prSet/>
      <dgm:spPr/>
      <dgm:t>
        <a:bodyPr/>
        <a:lstStyle/>
        <a:p>
          <a:endParaRPr lang="es-MX"/>
        </a:p>
      </dgm:t>
    </dgm:pt>
    <dgm:pt modelId="{1E8D8572-E6D2-42CF-AB63-EE1B60344F64}" type="parTrans" cxnId="{3AB21E35-1B7D-4E1D-ABBD-DF5D3F24F9D7}">
      <dgm:prSet/>
      <dgm:spPr/>
      <dgm:t>
        <a:bodyPr/>
        <a:lstStyle/>
        <a:p>
          <a:endParaRPr lang="es-MX"/>
        </a:p>
      </dgm:t>
    </dgm:pt>
    <dgm:pt modelId="{5DFA5E85-C857-4824-912D-9BBF38CB27AA}">
      <dgm:prSet phldrT="[Texto]" custT="1"/>
      <dgm:spPr/>
      <dgm:t>
        <a:bodyPr/>
        <a:lstStyle/>
        <a:p>
          <a:r>
            <a:rPr lang="es-MX" sz="1100" dirty="0" smtClean="0"/>
            <a:t>Consolidación del STTL</a:t>
          </a:r>
          <a:endParaRPr lang="es-MX" sz="1100" dirty="0"/>
        </a:p>
      </dgm:t>
    </dgm:pt>
    <dgm:pt modelId="{961DB846-F91D-443D-A8EF-8AB636D180ED}" type="sibTrans" cxnId="{57468058-0D94-4C4E-B676-87CEBA5719E3}">
      <dgm:prSet/>
      <dgm:spPr/>
      <dgm:t>
        <a:bodyPr/>
        <a:lstStyle/>
        <a:p>
          <a:endParaRPr lang="es-MX"/>
        </a:p>
      </dgm:t>
    </dgm:pt>
    <dgm:pt modelId="{98701D75-4895-47BF-B479-28C5847580DE}" type="parTrans" cxnId="{57468058-0D94-4C4E-B676-87CEBA5719E3}">
      <dgm:prSet/>
      <dgm:spPr/>
      <dgm:t>
        <a:bodyPr/>
        <a:lstStyle/>
        <a:p>
          <a:endParaRPr lang="es-MX"/>
        </a:p>
      </dgm:t>
    </dgm:pt>
    <dgm:pt modelId="{6F42C206-005B-4DEB-B673-31A6B99B06B9}">
      <dgm:prSet custT="1"/>
      <dgm:spPr/>
      <dgm:t>
        <a:bodyPr/>
        <a:lstStyle/>
        <a:p>
          <a:r>
            <a:rPr lang="es-MX" sz="1100" dirty="0" smtClean="0"/>
            <a:t>Identificación de compromisos que contribuyan a resolver una problemáticas sensible (3 acciones)</a:t>
          </a:r>
          <a:endParaRPr lang="es-MX" sz="1100" dirty="0"/>
        </a:p>
      </dgm:t>
    </dgm:pt>
    <dgm:pt modelId="{C18CC175-CCDE-4478-9A2F-40B5A2A52278}" type="parTrans" cxnId="{237C0400-4CCC-46BD-86CD-C90F9164A390}">
      <dgm:prSet/>
      <dgm:spPr/>
      <dgm:t>
        <a:bodyPr/>
        <a:lstStyle/>
        <a:p>
          <a:endParaRPr lang="es-MX"/>
        </a:p>
      </dgm:t>
    </dgm:pt>
    <dgm:pt modelId="{064F2B98-27D4-4C9A-8A9D-50C546301543}" type="sibTrans" cxnId="{237C0400-4CCC-46BD-86CD-C90F9164A390}">
      <dgm:prSet/>
      <dgm:spPr/>
      <dgm:t>
        <a:bodyPr/>
        <a:lstStyle/>
        <a:p>
          <a:endParaRPr lang="es-MX"/>
        </a:p>
      </dgm:t>
    </dgm:pt>
    <dgm:pt modelId="{2135D750-CE5B-4554-BF47-9B347D703F21}">
      <dgm:prSet custT="1"/>
      <dgm:spPr/>
      <dgm:t>
        <a:bodyPr/>
        <a:lstStyle/>
        <a:p>
          <a:endParaRPr lang="es-MX" sz="1100" dirty="0"/>
        </a:p>
      </dgm:t>
    </dgm:pt>
    <dgm:pt modelId="{CDFC1205-628F-4649-ABF0-EA764443809C}" type="parTrans" cxnId="{8A4076D7-7B7E-43E0-AA44-62C71837BA4C}">
      <dgm:prSet/>
      <dgm:spPr/>
      <dgm:t>
        <a:bodyPr/>
        <a:lstStyle/>
        <a:p>
          <a:endParaRPr lang="es-MX"/>
        </a:p>
      </dgm:t>
    </dgm:pt>
    <dgm:pt modelId="{388E5915-B065-453A-8D41-3FB877A6EB80}" type="sibTrans" cxnId="{8A4076D7-7B7E-43E0-AA44-62C71837BA4C}">
      <dgm:prSet/>
      <dgm:spPr/>
      <dgm:t>
        <a:bodyPr/>
        <a:lstStyle/>
        <a:p>
          <a:endParaRPr lang="es-MX"/>
        </a:p>
      </dgm:t>
    </dgm:pt>
    <dgm:pt modelId="{0F8B9C10-D063-4433-A417-73A98452B398}" type="pres">
      <dgm:prSet presAssocID="{A76EC42A-CE4C-4EF8-A7EA-F7F3C79C08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684BE0-F075-4F81-9532-D8960B815426}" type="pres">
      <dgm:prSet presAssocID="{1EA787C0-F721-42AD-BDCB-79672C4F0482}" presName="composite" presStyleCnt="0"/>
      <dgm:spPr/>
      <dgm:t>
        <a:bodyPr/>
        <a:lstStyle/>
        <a:p>
          <a:endParaRPr lang="en-US"/>
        </a:p>
      </dgm:t>
    </dgm:pt>
    <dgm:pt modelId="{A76D9E4B-CEAF-4E7F-9177-3DB5BDA00FE1}" type="pres">
      <dgm:prSet presAssocID="{1EA787C0-F721-42AD-BDCB-79672C4F0482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C71B8C-3D43-4989-91B1-1F33083EDF30}" type="pres">
      <dgm:prSet presAssocID="{1EA787C0-F721-42AD-BDCB-79672C4F0482}" presName="descendantText" presStyleLbl="alignAcc1" presStyleIdx="0" presStyleCnt="6" custLinFactNeighborX="-778" custLinFactNeighborY="30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335ABF-48DF-4680-91F0-6C3D232743DD}" type="pres">
      <dgm:prSet presAssocID="{BA245565-CA82-4B05-8208-689ED53569CD}" presName="sp" presStyleCnt="0"/>
      <dgm:spPr/>
      <dgm:t>
        <a:bodyPr/>
        <a:lstStyle/>
        <a:p>
          <a:endParaRPr lang="en-US"/>
        </a:p>
      </dgm:t>
    </dgm:pt>
    <dgm:pt modelId="{F2FB2847-5AFA-4F73-83E4-C8399756411E}" type="pres">
      <dgm:prSet presAssocID="{D96B583D-CD1A-4693-8B55-5760CD0B7A52}" presName="composite" presStyleCnt="0"/>
      <dgm:spPr/>
      <dgm:t>
        <a:bodyPr/>
        <a:lstStyle/>
        <a:p>
          <a:endParaRPr lang="en-US"/>
        </a:p>
      </dgm:t>
    </dgm:pt>
    <dgm:pt modelId="{DD3B3F62-8491-4689-AD26-21A8E6462919}" type="pres">
      <dgm:prSet presAssocID="{D96B583D-CD1A-4693-8B55-5760CD0B7A52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122F33-F021-403B-8ACC-435B040536A4}" type="pres">
      <dgm:prSet presAssocID="{D96B583D-CD1A-4693-8B55-5760CD0B7A52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1AE3C8-58B1-44E2-A3C2-145FDF6F6BA3}" type="pres">
      <dgm:prSet presAssocID="{7EBC14BA-D26C-42DF-9936-A16CA93B646D}" presName="sp" presStyleCnt="0"/>
      <dgm:spPr/>
      <dgm:t>
        <a:bodyPr/>
        <a:lstStyle/>
        <a:p>
          <a:endParaRPr lang="en-US"/>
        </a:p>
      </dgm:t>
    </dgm:pt>
    <dgm:pt modelId="{A4FEAD49-90B0-4104-B97E-1CA258A9E4BE}" type="pres">
      <dgm:prSet presAssocID="{67C7439B-D64C-4941-9D0A-B6DC27EA0F49}" presName="composite" presStyleCnt="0"/>
      <dgm:spPr/>
      <dgm:t>
        <a:bodyPr/>
        <a:lstStyle/>
        <a:p>
          <a:endParaRPr lang="en-US"/>
        </a:p>
      </dgm:t>
    </dgm:pt>
    <dgm:pt modelId="{B914D35B-A8DF-4621-8D1D-92CECDE05820}" type="pres">
      <dgm:prSet presAssocID="{67C7439B-D64C-4941-9D0A-B6DC27EA0F49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F6813-4BE1-4A35-AADF-4C9DE7D55382}" type="pres">
      <dgm:prSet presAssocID="{67C7439B-D64C-4941-9D0A-B6DC27EA0F49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7E640E-4706-48EA-9F06-7269F9385400}" type="pres">
      <dgm:prSet presAssocID="{0464A954-3DF9-4B4B-BBC8-955E930000E8}" presName="sp" presStyleCnt="0"/>
      <dgm:spPr/>
      <dgm:t>
        <a:bodyPr/>
        <a:lstStyle/>
        <a:p>
          <a:endParaRPr lang="en-US"/>
        </a:p>
      </dgm:t>
    </dgm:pt>
    <dgm:pt modelId="{34E6D52F-9A9B-478C-9645-859125DAB96B}" type="pres">
      <dgm:prSet presAssocID="{0FC36625-EB8F-48A6-B0F4-B6D8AE6F2DF4}" presName="composite" presStyleCnt="0"/>
      <dgm:spPr/>
      <dgm:t>
        <a:bodyPr/>
        <a:lstStyle/>
        <a:p>
          <a:endParaRPr lang="en-US"/>
        </a:p>
      </dgm:t>
    </dgm:pt>
    <dgm:pt modelId="{36449485-7318-457B-926D-FD6DB34711DC}" type="pres">
      <dgm:prSet presAssocID="{0FC36625-EB8F-48A6-B0F4-B6D8AE6F2DF4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27A43A-AA22-4243-A195-1393DD50E7D0}" type="pres">
      <dgm:prSet presAssocID="{0FC36625-EB8F-48A6-B0F4-B6D8AE6F2DF4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78901F-3ACA-4F00-98D6-5073C8620ED4}" type="pres">
      <dgm:prSet presAssocID="{D424518B-54A1-4B40-8F5D-6D891A4314D5}" presName="sp" presStyleCnt="0"/>
      <dgm:spPr/>
      <dgm:t>
        <a:bodyPr/>
        <a:lstStyle/>
        <a:p>
          <a:endParaRPr lang="en-US"/>
        </a:p>
      </dgm:t>
    </dgm:pt>
    <dgm:pt modelId="{352AF203-3A56-4ECA-864F-C187C8E39E2C}" type="pres">
      <dgm:prSet presAssocID="{24ACD0E4-31E4-4872-A46D-171F3BA7AA8C}" presName="composite" presStyleCnt="0"/>
      <dgm:spPr/>
      <dgm:t>
        <a:bodyPr/>
        <a:lstStyle/>
        <a:p>
          <a:endParaRPr lang="en-US"/>
        </a:p>
      </dgm:t>
    </dgm:pt>
    <dgm:pt modelId="{9B9D2E65-FDD1-4BE1-8A3F-F03374D0BA78}" type="pres">
      <dgm:prSet presAssocID="{24ACD0E4-31E4-4872-A46D-171F3BA7AA8C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DE20F-D8CE-4DFF-A4D0-B5C40B6C57AB}" type="pres">
      <dgm:prSet presAssocID="{24ACD0E4-31E4-4872-A46D-171F3BA7AA8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8D1968-7465-4712-96E4-D66C198CB327}" type="pres">
      <dgm:prSet presAssocID="{5ACF2EC9-2D55-4B76-BDF9-F24E7EF253DE}" presName="sp" presStyleCnt="0"/>
      <dgm:spPr/>
      <dgm:t>
        <a:bodyPr/>
        <a:lstStyle/>
        <a:p>
          <a:endParaRPr lang="en-US"/>
        </a:p>
      </dgm:t>
    </dgm:pt>
    <dgm:pt modelId="{38B033E1-CE74-4BCB-9284-AFD3266FB5BF}" type="pres">
      <dgm:prSet presAssocID="{9B45335A-62DD-4A84-8A27-E6B30CCA07E2}" presName="composite" presStyleCnt="0"/>
      <dgm:spPr/>
      <dgm:t>
        <a:bodyPr/>
        <a:lstStyle/>
        <a:p>
          <a:endParaRPr lang="en-US"/>
        </a:p>
      </dgm:t>
    </dgm:pt>
    <dgm:pt modelId="{2EEA52B6-1982-4596-A863-E3025FECBA79}" type="pres">
      <dgm:prSet presAssocID="{9B45335A-62DD-4A84-8A27-E6B30CCA07E2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0580E-A955-48A5-B82F-6C7E405F5C7E}" type="pres">
      <dgm:prSet presAssocID="{9B45335A-62DD-4A84-8A27-E6B30CCA07E2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32A6014-352E-4090-A5DE-FAFFDCEC3EB0}" srcId="{24ACD0E4-31E4-4872-A46D-171F3BA7AA8C}" destId="{A3DC20E0-CE85-4B61-B722-3E45451C33A6}" srcOrd="1" destOrd="0" parTransId="{97F3DF17-7579-49BC-94A7-643C741008ED}" sibTransId="{6C33F676-A716-46C9-BA87-8FFE3C196AB8}"/>
    <dgm:cxn modelId="{9A204CCA-E8DF-4760-8AA5-90A51D1FBAA4}" srcId="{D96B583D-CD1A-4693-8B55-5760CD0B7A52}" destId="{9612FF8F-1C8F-4CD2-B595-9EC6A8DF0CC7}" srcOrd="2" destOrd="0" parTransId="{2A886E1A-91F9-4C11-9DF4-C8A692975A35}" sibTransId="{C19B9E53-9EC8-40A4-9E30-9E5DF53683F0}"/>
    <dgm:cxn modelId="{70C04650-5E61-4532-9CBD-C8E1D370E605}" type="presOf" srcId="{0068693D-69C1-4F9E-877F-236AE26F869F}" destId="{ADCF6813-4BE1-4A35-AADF-4C9DE7D55382}" srcOrd="0" destOrd="2" presId="urn:microsoft.com/office/officeart/2005/8/layout/chevron2"/>
    <dgm:cxn modelId="{FB1DA7C1-C9B1-4380-8F8C-43A6696F94C1}" srcId="{D96B583D-CD1A-4693-8B55-5760CD0B7A52}" destId="{E2731CB8-2A1E-4B2F-8FD5-5E0DDC3AF80B}" srcOrd="0" destOrd="0" parTransId="{B5054288-1B8C-4C18-8938-7EF751491D84}" sibTransId="{DB5ED1C6-5058-4363-AE99-3E3CDBE80772}"/>
    <dgm:cxn modelId="{560A93AE-653F-4207-AA9D-09EAA6207980}" srcId="{9B45335A-62DD-4A84-8A27-E6B30CCA07E2}" destId="{61A8E02B-1128-4D47-94A1-5EBE397C0D0A}" srcOrd="0" destOrd="0" parTransId="{21D9B2CE-2685-40CD-B12B-609FFA679E98}" sibTransId="{6FA18C2F-4EAE-4632-AC00-A8A9F47666CD}"/>
    <dgm:cxn modelId="{9BA6BE20-5A20-450F-B72C-B3A22951C6BA}" type="presOf" srcId="{D96B583D-CD1A-4693-8B55-5760CD0B7A52}" destId="{DD3B3F62-8491-4689-AD26-21A8E6462919}" srcOrd="0" destOrd="0" presId="urn:microsoft.com/office/officeart/2005/8/layout/chevron2"/>
    <dgm:cxn modelId="{E6C0059A-CA91-485C-8B5F-20C10B6194A4}" type="presOf" srcId="{9B45335A-62DD-4A84-8A27-E6B30CCA07E2}" destId="{2EEA52B6-1982-4596-A863-E3025FECBA79}" srcOrd="0" destOrd="0" presId="urn:microsoft.com/office/officeart/2005/8/layout/chevron2"/>
    <dgm:cxn modelId="{0A8D2ABD-5184-49B8-9CAE-9B1D2D8405F9}" type="presOf" srcId="{6B167079-9D59-44B7-A131-2579CE3AED1A}" destId="{ADCF6813-4BE1-4A35-AADF-4C9DE7D55382}" srcOrd="0" destOrd="1" presId="urn:microsoft.com/office/officeart/2005/8/layout/chevron2"/>
    <dgm:cxn modelId="{33F54259-F563-47E9-8F29-13A1EB152501}" type="presOf" srcId="{DB1DCF2D-BF73-4331-8FA2-CCD8115CB607}" destId="{A727A43A-AA22-4243-A195-1393DD50E7D0}" srcOrd="0" destOrd="2" presId="urn:microsoft.com/office/officeart/2005/8/layout/chevron2"/>
    <dgm:cxn modelId="{237C0400-4CCC-46BD-86CD-C90F9164A390}" srcId="{0FC36625-EB8F-48A6-B0F4-B6D8AE6F2DF4}" destId="{6F42C206-005B-4DEB-B673-31A6B99B06B9}" srcOrd="1" destOrd="0" parTransId="{C18CC175-CCDE-4478-9A2F-40B5A2A52278}" sibTransId="{064F2B98-27D4-4C9A-8A9D-50C546301543}"/>
    <dgm:cxn modelId="{D9294D75-0CD3-4AA4-BC85-62E6447AEE91}" type="presOf" srcId="{67C7439B-D64C-4941-9D0A-B6DC27EA0F49}" destId="{B914D35B-A8DF-4621-8D1D-92CECDE05820}" srcOrd="0" destOrd="0" presId="urn:microsoft.com/office/officeart/2005/8/layout/chevron2"/>
    <dgm:cxn modelId="{EBD76433-FBFA-40A6-8CE7-5696D5881B29}" srcId="{A76EC42A-CE4C-4EF8-A7EA-F7F3C79C0877}" destId="{1EA787C0-F721-42AD-BDCB-79672C4F0482}" srcOrd="0" destOrd="0" parTransId="{889E16FD-A302-474B-8AE7-B1C49D8150A8}" sibTransId="{BA245565-CA82-4B05-8208-689ED53569CD}"/>
    <dgm:cxn modelId="{73C1B602-4259-4A9C-862A-B13F0B43858E}" type="presOf" srcId="{5DFA5E85-C857-4824-912D-9BBF38CB27AA}" destId="{ADCF6813-4BE1-4A35-AADF-4C9DE7D55382}" srcOrd="0" destOrd="0" presId="urn:microsoft.com/office/officeart/2005/8/layout/chevron2"/>
    <dgm:cxn modelId="{370836A9-447F-45B4-AD4F-4474F81A521C}" type="presOf" srcId="{A6D8755C-D550-4CAA-B947-1A4B2728B58B}" destId="{0DC71B8C-3D43-4989-91B1-1F33083EDF30}" srcOrd="0" destOrd="0" presId="urn:microsoft.com/office/officeart/2005/8/layout/chevron2"/>
    <dgm:cxn modelId="{84ADA630-3123-41C3-80E1-E40461C71B08}" type="presOf" srcId="{197C48E1-E28E-48CB-B8F0-10C15FA8A72B}" destId="{A727A43A-AA22-4243-A195-1393DD50E7D0}" srcOrd="0" destOrd="0" presId="urn:microsoft.com/office/officeart/2005/8/layout/chevron2"/>
    <dgm:cxn modelId="{4618F38E-CA30-428D-882C-B39B2D37BD71}" type="presOf" srcId="{2135D750-CE5B-4554-BF47-9B347D703F21}" destId="{5B5DE20F-D8CE-4DFF-A4D0-B5C40B6C57AB}" srcOrd="0" destOrd="0" presId="urn:microsoft.com/office/officeart/2005/8/layout/chevron2"/>
    <dgm:cxn modelId="{42850159-BD61-4D21-89EE-5500DB34177D}" srcId="{0FC36625-EB8F-48A6-B0F4-B6D8AE6F2DF4}" destId="{DB1DCF2D-BF73-4331-8FA2-CCD8115CB607}" srcOrd="2" destOrd="0" parTransId="{225520CA-9AAE-4EE0-94D3-7E85A07D7B0D}" sibTransId="{32F83E72-2FAD-4895-9701-33FA4A1174C5}"/>
    <dgm:cxn modelId="{4CBF0E37-3BC1-48C3-86E7-B6142E3A96F0}" type="presOf" srcId="{A95E5068-3819-478E-898D-4D4EB8A3767D}" destId="{0DC71B8C-3D43-4989-91B1-1F33083EDF30}" srcOrd="0" destOrd="1" presId="urn:microsoft.com/office/officeart/2005/8/layout/chevron2"/>
    <dgm:cxn modelId="{6CB56562-BDCE-44E6-845D-432B9C3FBD9E}" type="presOf" srcId="{24ACD0E4-31E4-4872-A46D-171F3BA7AA8C}" destId="{9B9D2E65-FDD1-4BE1-8A3F-F03374D0BA78}" srcOrd="0" destOrd="0" presId="urn:microsoft.com/office/officeart/2005/8/layout/chevron2"/>
    <dgm:cxn modelId="{682DBA8B-383C-4975-A318-F734CB8A5B2E}" srcId="{1EA787C0-F721-42AD-BDCB-79672C4F0482}" destId="{A6D8755C-D550-4CAA-B947-1A4B2728B58B}" srcOrd="0" destOrd="0" parTransId="{0DC5D476-9ADC-4424-B0C5-97227C105D2D}" sibTransId="{1E9B8011-DE7C-4AAC-ACEE-B45E6B010BEE}"/>
    <dgm:cxn modelId="{79737778-4E8E-4F50-BD5C-36CBBBB2333F}" srcId="{9B45335A-62DD-4A84-8A27-E6B30CCA07E2}" destId="{01F425FC-C4FF-479D-9425-3722AD1CDBBE}" srcOrd="1" destOrd="0" parTransId="{44CB16F0-CA93-4DD6-A854-DA347995310F}" sibTransId="{877852B4-8A67-45A8-B9F0-D234128DFD80}"/>
    <dgm:cxn modelId="{76D7096F-7FCD-48E2-B72F-B5E85FAA22C3}" srcId="{A76EC42A-CE4C-4EF8-A7EA-F7F3C79C0877}" destId="{24ACD0E4-31E4-4872-A46D-171F3BA7AA8C}" srcOrd="4" destOrd="0" parTransId="{76C7BD65-5F6F-4B33-9F9E-4A91B558782B}" sibTransId="{5ACF2EC9-2D55-4B76-BDF9-F24E7EF253DE}"/>
    <dgm:cxn modelId="{408F7AA2-FE8D-46DC-962D-F9D95632F8A2}" srcId="{0FC36625-EB8F-48A6-B0F4-B6D8AE6F2DF4}" destId="{197C48E1-E28E-48CB-B8F0-10C15FA8A72B}" srcOrd="0" destOrd="0" parTransId="{444675A8-3322-4AAB-A681-643486B4D745}" sibTransId="{99429E50-F672-497D-886C-02045EB77C43}"/>
    <dgm:cxn modelId="{F0163B83-0308-4763-ADAA-F36286F2568B}" type="presOf" srcId="{9612FF8F-1C8F-4CD2-B595-9EC6A8DF0CC7}" destId="{93122F33-F021-403B-8ACC-435B040536A4}" srcOrd="0" destOrd="2" presId="urn:microsoft.com/office/officeart/2005/8/layout/chevron2"/>
    <dgm:cxn modelId="{E3DA459B-3A6A-4FF2-A3F0-29E6A2BBD53B}" srcId="{A76EC42A-CE4C-4EF8-A7EA-F7F3C79C0877}" destId="{D96B583D-CD1A-4693-8B55-5760CD0B7A52}" srcOrd="1" destOrd="0" parTransId="{D971952B-7C69-4B08-A699-B356BE0E99A9}" sibTransId="{7EBC14BA-D26C-42DF-9936-A16CA93B646D}"/>
    <dgm:cxn modelId="{3292FD65-F772-46F5-AA04-DE777B6C1FD6}" type="presOf" srcId="{A3DC20E0-CE85-4B61-B722-3E45451C33A6}" destId="{5B5DE20F-D8CE-4DFF-A4D0-B5C40B6C57AB}" srcOrd="0" destOrd="1" presId="urn:microsoft.com/office/officeart/2005/8/layout/chevron2"/>
    <dgm:cxn modelId="{42F840B4-18F1-413E-8F70-B44629B3D837}" type="presOf" srcId="{6C879562-4601-48FE-B7CD-C9454022F9C6}" destId="{93122F33-F021-403B-8ACC-435B040536A4}" srcOrd="0" destOrd="1" presId="urn:microsoft.com/office/officeart/2005/8/layout/chevron2"/>
    <dgm:cxn modelId="{B8AE568B-1C01-45EA-B38E-548115C6BDCE}" type="presOf" srcId="{E2731CB8-2A1E-4B2F-8FD5-5E0DDC3AF80B}" destId="{93122F33-F021-403B-8ACC-435B040536A4}" srcOrd="0" destOrd="0" presId="urn:microsoft.com/office/officeart/2005/8/layout/chevron2"/>
    <dgm:cxn modelId="{703B399E-C123-4BC5-B87E-41447310F1C9}" srcId="{67C7439B-D64C-4941-9D0A-B6DC27EA0F49}" destId="{0068693D-69C1-4F9E-877F-236AE26F869F}" srcOrd="2" destOrd="0" parTransId="{1D801AF1-207F-4668-9AE1-70F58E710F7F}" sibTransId="{1B6AF15A-16C9-4D34-8865-68B768079C69}"/>
    <dgm:cxn modelId="{75FB3F1D-8481-46DB-AAB3-4AEB9F294615}" type="presOf" srcId="{61A8E02B-1128-4D47-94A1-5EBE397C0D0A}" destId="{28E0580E-A955-48A5-B82F-6C7E405F5C7E}" srcOrd="0" destOrd="0" presId="urn:microsoft.com/office/officeart/2005/8/layout/chevron2"/>
    <dgm:cxn modelId="{57468058-0D94-4C4E-B676-87CEBA5719E3}" srcId="{67C7439B-D64C-4941-9D0A-B6DC27EA0F49}" destId="{5DFA5E85-C857-4824-912D-9BBF38CB27AA}" srcOrd="0" destOrd="0" parTransId="{98701D75-4895-47BF-B479-28C5847580DE}" sibTransId="{961DB846-F91D-443D-A8EF-8AB636D180ED}"/>
    <dgm:cxn modelId="{80DFCE03-5C1F-41C9-987C-9F9DA2F72AB2}" srcId="{A76EC42A-CE4C-4EF8-A7EA-F7F3C79C0877}" destId="{0FC36625-EB8F-48A6-B0F4-B6D8AE6F2DF4}" srcOrd="3" destOrd="0" parTransId="{08D8EE7C-564C-4E7D-A00C-913135501A11}" sibTransId="{D424518B-54A1-4B40-8F5D-6D891A4314D5}"/>
    <dgm:cxn modelId="{1F4734D5-0ACA-4D0E-B7BF-77BF2392B6E3}" srcId="{1EA787C0-F721-42AD-BDCB-79672C4F0482}" destId="{A95E5068-3819-478E-898D-4D4EB8A3767D}" srcOrd="1" destOrd="0" parTransId="{1206BEB2-9390-4FC4-860C-421C6E453AAF}" sibTransId="{EF4EA369-8A08-46B0-B2EE-E59C4C230F6A}"/>
    <dgm:cxn modelId="{3AB21E35-1B7D-4E1D-ABBD-DF5D3F24F9D7}" srcId="{67C7439B-D64C-4941-9D0A-B6DC27EA0F49}" destId="{6B167079-9D59-44B7-A131-2579CE3AED1A}" srcOrd="1" destOrd="0" parTransId="{1E8D8572-E6D2-42CF-AB63-EE1B60344F64}" sibTransId="{804ED898-0E3C-49BB-9F9C-D27DCDD460B9}"/>
    <dgm:cxn modelId="{A45B6DD6-1A0F-4AC1-898F-7AD58B8766D4}" type="presOf" srcId="{01F425FC-C4FF-479D-9425-3722AD1CDBBE}" destId="{28E0580E-A955-48A5-B82F-6C7E405F5C7E}" srcOrd="0" destOrd="1" presId="urn:microsoft.com/office/officeart/2005/8/layout/chevron2"/>
    <dgm:cxn modelId="{FF9B95C4-C01C-471B-B01A-5EEBAA1242A3}" type="presOf" srcId="{A76EC42A-CE4C-4EF8-A7EA-F7F3C79C0877}" destId="{0F8B9C10-D063-4433-A417-73A98452B398}" srcOrd="0" destOrd="0" presId="urn:microsoft.com/office/officeart/2005/8/layout/chevron2"/>
    <dgm:cxn modelId="{684C52D7-E5C3-4C9F-B2FA-7871E09DB126}" type="presOf" srcId="{1EA787C0-F721-42AD-BDCB-79672C4F0482}" destId="{A76D9E4B-CEAF-4E7F-9177-3DB5BDA00FE1}" srcOrd="0" destOrd="0" presId="urn:microsoft.com/office/officeart/2005/8/layout/chevron2"/>
    <dgm:cxn modelId="{7E4C2018-FF6C-48E9-9398-58D446CE920A}" srcId="{A76EC42A-CE4C-4EF8-A7EA-F7F3C79C0877}" destId="{67C7439B-D64C-4941-9D0A-B6DC27EA0F49}" srcOrd="2" destOrd="0" parTransId="{87E20DEF-0551-48EA-AE20-9EB905AA9DA3}" sibTransId="{0464A954-3DF9-4B4B-BBC8-955E930000E8}"/>
    <dgm:cxn modelId="{A4072E37-2691-4B85-A4DB-A1983EA58946}" srcId="{D96B583D-CD1A-4693-8B55-5760CD0B7A52}" destId="{6C879562-4601-48FE-B7CD-C9454022F9C6}" srcOrd="1" destOrd="0" parTransId="{3ABC85B1-8A58-4623-9DD5-EA414B862650}" sibTransId="{78F42DE1-64DD-408F-A504-E096E04FFADB}"/>
    <dgm:cxn modelId="{8A4076D7-7B7E-43E0-AA44-62C71837BA4C}" srcId="{24ACD0E4-31E4-4872-A46D-171F3BA7AA8C}" destId="{2135D750-CE5B-4554-BF47-9B347D703F21}" srcOrd="0" destOrd="0" parTransId="{CDFC1205-628F-4649-ABF0-EA764443809C}" sibTransId="{388E5915-B065-453A-8D41-3FB877A6EB80}"/>
    <dgm:cxn modelId="{EBE9E521-EBD8-459A-A1AC-62C1E1A0D234}" type="presOf" srcId="{0FC36625-EB8F-48A6-B0F4-B6D8AE6F2DF4}" destId="{36449485-7318-457B-926D-FD6DB34711DC}" srcOrd="0" destOrd="0" presId="urn:microsoft.com/office/officeart/2005/8/layout/chevron2"/>
    <dgm:cxn modelId="{E6CE1A2D-9EC6-4ED5-98F0-FA9E7CCB019D}" srcId="{A76EC42A-CE4C-4EF8-A7EA-F7F3C79C0877}" destId="{9B45335A-62DD-4A84-8A27-E6B30CCA07E2}" srcOrd="5" destOrd="0" parTransId="{37BBE585-B619-4F39-9A99-6FF904DD2C4A}" sibTransId="{841F9DD6-6C64-4396-BC0E-DFDD053F0965}"/>
    <dgm:cxn modelId="{8EC07EB6-4763-42E9-964C-7DC46BEB24CD}" type="presOf" srcId="{6F42C206-005B-4DEB-B673-31A6B99B06B9}" destId="{A727A43A-AA22-4243-A195-1393DD50E7D0}" srcOrd="0" destOrd="1" presId="urn:microsoft.com/office/officeart/2005/8/layout/chevron2"/>
    <dgm:cxn modelId="{7D83136F-57A9-4E2C-A706-6690E18CE4AB}" type="presParOf" srcId="{0F8B9C10-D063-4433-A417-73A98452B398}" destId="{4C684BE0-F075-4F81-9532-D8960B815426}" srcOrd="0" destOrd="0" presId="urn:microsoft.com/office/officeart/2005/8/layout/chevron2"/>
    <dgm:cxn modelId="{CCAFFC8B-CA74-4764-B06F-866339F723CE}" type="presParOf" srcId="{4C684BE0-F075-4F81-9532-D8960B815426}" destId="{A76D9E4B-CEAF-4E7F-9177-3DB5BDA00FE1}" srcOrd="0" destOrd="0" presId="urn:microsoft.com/office/officeart/2005/8/layout/chevron2"/>
    <dgm:cxn modelId="{1E176ADA-F321-49D2-ADA1-F356F93C68A9}" type="presParOf" srcId="{4C684BE0-F075-4F81-9532-D8960B815426}" destId="{0DC71B8C-3D43-4989-91B1-1F33083EDF30}" srcOrd="1" destOrd="0" presId="urn:microsoft.com/office/officeart/2005/8/layout/chevron2"/>
    <dgm:cxn modelId="{198EC0BC-BA61-445B-B05E-D065216526CD}" type="presParOf" srcId="{0F8B9C10-D063-4433-A417-73A98452B398}" destId="{6B335ABF-48DF-4680-91F0-6C3D232743DD}" srcOrd="1" destOrd="0" presId="urn:microsoft.com/office/officeart/2005/8/layout/chevron2"/>
    <dgm:cxn modelId="{192E3B1B-BB87-458E-8270-1611E7270264}" type="presParOf" srcId="{0F8B9C10-D063-4433-A417-73A98452B398}" destId="{F2FB2847-5AFA-4F73-83E4-C8399756411E}" srcOrd="2" destOrd="0" presId="urn:microsoft.com/office/officeart/2005/8/layout/chevron2"/>
    <dgm:cxn modelId="{AB51D136-4B61-4D62-B2C6-78B80D63E958}" type="presParOf" srcId="{F2FB2847-5AFA-4F73-83E4-C8399756411E}" destId="{DD3B3F62-8491-4689-AD26-21A8E6462919}" srcOrd="0" destOrd="0" presId="urn:microsoft.com/office/officeart/2005/8/layout/chevron2"/>
    <dgm:cxn modelId="{32AA1B31-009C-4840-B4E6-58362A8839BC}" type="presParOf" srcId="{F2FB2847-5AFA-4F73-83E4-C8399756411E}" destId="{93122F33-F021-403B-8ACC-435B040536A4}" srcOrd="1" destOrd="0" presId="urn:microsoft.com/office/officeart/2005/8/layout/chevron2"/>
    <dgm:cxn modelId="{393F910E-936C-4528-92DA-49DF163137A1}" type="presParOf" srcId="{0F8B9C10-D063-4433-A417-73A98452B398}" destId="{A51AE3C8-58B1-44E2-A3C2-145FDF6F6BA3}" srcOrd="3" destOrd="0" presId="urn:microsoft.com/office/officeart/2005/8/layout/chevron2"/>
    <dgm:cxn modelId="{EEBE0846-75E1-4C2D-B430-EFBF2CFD1468}" type="presParOf" srcId="{0F8B9C10-D063-4433-A417-73A98452B398}" destId="{A4FEAD49-90B0-4104-B97E-1CA258A9E4BE}" srcOrd="4" destOrd="0" presId="urn:microsoft.com/office/officeart/2005/8/layout/chevron2"/>
    <dgm:cxn modelId="{2D40E7BE-AF64-48C2-AA63-D94BC75659F7}" type="presParOf" srcId="{A4FEAD49-90B0-4104-B97E-1CA258A9E4BE}" destId="{B914D35B-A8DF-4621-8D1D-92CECDE05820}" srcOrd="0" destOrd="0" presId="urn:microsoft.com/office/officeart/2005/8/layout/chevron2"/>
    <dgm:cxn modelId="{D2384E86-EC39-4559-BD63-D9EBF42CE1B3}" type="presParOf" srcId="{A4FEAD49-90B0-4104-B97E-1CA258A9E4BE}" destId="{ADCF6813-4BE1-4A35-AADF-4C9DE7D55382}" srcOrd="1" destOrd="0" presId="urn:microsoft.com/office/officeart/2005/8/layout/chevron2"/>
    <dgm:cxn modelId="{5D63211C-6AD1-4955-829A-8CD68CC88F8C}" type="presParOf" srcId="{0F8B9C10-D063-4433-A417-73A98452B398}" destId="{3E7E640E-4706-48EA-9F06-7269F9385400}" srcOrd="5" destOrd="0" presId="urn:microsoft.com/office/officeart/2005/8/layout/chevron2"/>
    <dgm:cxn modelId="{DD1660CD-F941-489C-ACEC-27D7F8FED9EB}" type="presParOf" srcId="{0F8B9C10-D063-4433-A417-73A98452B398}" destId="{34E6D52F-9A9B-478C-9645-859125DAB96B}" srcOrd="6" destOrd="0" presId="urn:microsoft.com/office/officeart/2005/8/layout/chevron2"/>
    <dgm:cxn modelId="{6BF2FF8F-CCCA-412D-A0DC-DD6604578ECA}" type="presParOf" srcId="{34E6D52F-9A9B-478C-9645-859125DAB96B}" destId="{36449485-7318-457B-926D-FD6DB34711DC}" srcOrd="0" destOrd="0" presId="urn:microsoft.com/office/officeart/2005/8/layout/chevron2"/>
    <dgm:cxn modelId="{794D4825-2D82-4189-B81D-B17FF576029E}" type="presParOf" srcId="{34E6D52F-9A9B-478C-9645-859125DAB96B}" destId="{A727A43A-AA22-4243-A195-1393DD50E7D0}" srcOrd="1" destOrd="0" presId="urn:microsoft.com/office/officeart/2005/8/layout/chevron2"/>
    <dgm:cxn modelId="{4A97079E-6D6A-45F2-92FB-A8E988A3FB2A}" type="presParOf" srcId="{0F8B9C10-D063-4433-A417-73A98452B398}" destId="{1178901F-3ACA-4F00-98D6-5073C8620ED4}" srcOrd="7" destOrd="0" presId="urn:microsoft.com/office/officeart/2005/8/layout/chevron2"/>
    <dgm:cxn modelId="{691323D7-B268-4B91-9525-DD5EE5557353}" type="presParOf" srcId="{0F8B9C10-D063-4433-A417-73A98452B398}" destId="{352AF203-3A56-4ECA-864F-C187C8E39E2C}" srcOrd="8" destOrd="0" presId="urn:microsoft.com/office/officeart/2005/8/layout/chevron2"/>
    <dgm:cxn modelId="{AEFE577C-897A-4165-BA4E-65D2CC208AAC}" type="presParOf" srcId="{352AF203-3A56-4ECA-864F-C187C8E39E2C}" destId="{9B9D2E65-FDD1-4BE1-8A3F-F03374D0BA78}" srcOrd="0" destOrd="0" presId="urn:microsoft.com/office/officeart/2005/8/layout/chevron2"/>
    <dgm:cxn modelId="{B795FCB5-7111-4B53-8083-CE7DF11E7AD9}" type="presParOf" srcId="{352AF203-3A56-4ECA-864F-C187C8E39E2C}" destId="{5B5DE20F-D8CE-4DFF-A4D0-B5C40B6C57AB}" srcOrd="1" destOrd="0" presId="urn:microsoft.com/office/officeart/2005/8/layout/chevron2"/>
    <dgm:cxn modelId="{02C11351-921B-45CF-9CB1-7DD3FA51FDD4}" type="presParOf" srcId="{0F8B9C10-D063-4433-A417-73A98452B398}" destId="{048D1968-7465-4712-96E4-D66C198CB327}" srcOrd="9" destOrd="0" presId="urn:microsoft.com/office/officeart/2005/8/layout/chevron2"/>
    <dgm:cxn modelId="{C8106EC3-4422-4F3E-8B15-16FEA3FFEEDD}" type="presParOf" srcId="{0F8B9C10-D063-4433-A417-73A98452B398}" destId="{38B033E1-CE74-4BCB-9284-AFD3266FB5BF}" srcOrd="10" destOrd="0" presId="urn:microsoft.com/office/officeart/2005/8/layout/chevron2"/>
    <dgm:cxn modelId="{72F4A93B-692D-4FBF-913C-5F244A2D2846}" type="presParOf" srcId="{38B033E1-CE74-4BCB-9284-AFD3266FB5BF}" destId="{2EEA52B6-1982-4596-A863-E3025FECBA79}" srcOrd="0" destOrd="0" presId="urn:microsoft.com/office/officeart/2005/8/layout/chevron2"/>
    <dgm:cxn modelId="{769018A8-1AB3-474C-87F1-20FC3B846650}" type="presParOf" srcId="{38B033E1-CE74-4BCB-9284-AFD3266FB5BF}" destId="{28E0580E-A955-48A5-B82F-6C7E405F5C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AA9F8-C76A-0E45-985C-3CFA55BA1C80}">
      <dsp:nvSpPr>
        <dsp:cNvPr id="0" name=""/>
        <dsp:cNvSpPr/>
      </dsp:nvSpPr>
      <dsp:spPr>
        <a:xfrm>
          <a:off x="0" y="0"/>
          <a:ext cx="1943763" cy="864096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342" tIns="34671" rIns="17336" bIns="3467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Insatisfacción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política</a:t>
          </a:r>
          <a:endParaRPr lang="es-MX" sz="1300" b="1" kern="1200" dirty="0">
            <a:latin typeface="+mj-lt"/>
            <a:ea typeface="+mn-ea"/>
            <a:cs typeface="+mn-cs"/>
          </a:endParaRPr>
        </a:p>
      </dsp:txBody>
      <dsp:txXfrm>
        <a:off x="0" y="0"/>
        <a:ext cx="1727739" cy="864096"/>
      </dsp:txXfrm>
    </dsp:sp>
    <dsp:sp modelId="{E5B08514-3D3B-A94B-AF10-F8DCAF40BE4E}">
      <dsp:nvSpPr>
        <dsp:cNvPr id="0" name=""/>
        <dsp:cNvSpPr/>
      </dsp:nvSpPr>
      <dsp:spPr>
        <a:xfrm>
          <a:off x="1390962" y="0"/>
          <a:ext cx="2178817" cy="864096"/>
        </a:xfrm>
        <a:prstGeom prst="chevron">
          <a:avLst/>
        </a:prstGeom>
        <a:solidFill>
          <a:srgbClr val="5E388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Desconfianza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ciudadana</a:t>
          </a:r>
          <a:endParaRPr lang="es-MX" sz="1300" b="1" kern="1200" dirty="0">
            <a:latin typeface="+mj-lt"/>
            <a:ea typeface="+mn-ea"/>
            <a:cs typeface="+mn-cs"/>
          </a:endParaRPr>
        </a:p>
      </dsp:txBody>
      <dsp:txXfrm>
        <a:off x="1823010" y="0"/>
        <a:ext cx="1314721" cy="864096"/>
      </dsp:txXfrm>
    </dsp:sp>
    <dsp:sp modelId="{99077684-F895-6C44-B72C-A2B85C02EDCF}">
      <dsp:nvSpPr>
        <dsp:cNvPr id="0" name=""/>
        <dsp:cNvSpPr/>
      </dsp:nvSpPr>
      <dsp:spPr>
        <a:xfrm>
          <a:off x="3015929" y="0"/>
          <a:ext cx="2439708" cy="864096"/>
        </a:xfrm>
        <a:prstGeom prst="chevron">
          <a:avLst/>
        </a:prstGeom>
        <a:solidFill>
          <a:srgbClr val="602F7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lvl="0" algn="ctr" defTabSz="57785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Crisis de</a:t>
          </a:r>
        </a:p>
        <a:p>
          <a:pPr lvl="0" algn="ctr" defTabSz="57785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representatividad</a:t>
          </a:r>
        </a:p>
        <a:p>
          <a:pPr lvl="0" algn="ctr" defTabSz="57785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política</a:t>
          </a:r>
          <a:endParaRPr lang="es-MX" sz="1300" b="1" kern="1200" dirty="0">
            <a:latin typeface="+mj-lt"/>
            <a:ea typeface="+mn-ea"/>
            <a:cs typeface="+mn-cs"/>
          </a:endParaRPr>
        </a:p>
      </dsp:txBody>
      <dsp:txXfrm>
        <a:off x="3447977" y="0"/>
        <a:ext cx="1575612" cy="864096"/>
      </dsp:txXfrm>
    </dsp:sp>
    <dsp:sp modelId="{C59CC8B5-E3D8-A644-BC41-AEB772C88F14}">
      <dsp:nvSpPr>
        <dsp:cNvPr id="0" name=""/>
        <dsp:cNvSpPr/>
      </dsp:nvSpPr>
      <dsp:spPr>
        <a:xfrm>
          <a:off x="4902836" y="0"/>
          <a:ext cx="3234067" cy="864096"/>
        </a:xfrm>
        <a:prstGeom prst="chevron">
          <a:avLst/>
        </a:prstGeom>
        <a:solidFill>
          <a:srgbClr val="7A2C8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34671" rIns="17336" bIns="34671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+mj-lt"/>
              <a:ea typeface="+mn-ea"/>
              <a:cs typeface="+mn-cs"/>
            </a:rPr>
            <a:t>Falta de legitimidad del Sistema democrático y el sistema de gobernanza vigentes</a:t>
          </a:r>
        </a:p>
      </dsp:txBody>
      <dsp:txXfrm>
        <a:off x="5334884" y="0"/>
        <a:ext cx="2369971" cy="864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291C3-6B29-4B36-852D-E531A868B809}">
      <dsp:nvSpPr>
        <dsp:cNvPr id="0" name=""/>
        <dsp:cNvSpPr/>
      </dsp:nvSpPr>
      <dsp:spPr>
        <a:xfrm rot="16200000">
          <a:off x="298330" y="-298330"/>
          <a:ext cx="1701728" cy="2298389"/>
        </a:xfrm>
        <a:prstGeom prst="round1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Transparencia y Acceso</a:t>
          </a:r>
          <a:endParaRPr lang="es-MX" sz="2300" b="1" kern="1200" dirty="0"/>
        </a:p>
      </dsp:txBody>
      <dsp:txXfrm rot="5400000">
        <a:off x="0" y="0"/>
        <a:ext cx="2298389" cy="1276296"/>
      </dsp:txXfrm>
    </dsp:sp>
    <dsp:sp modelId="{3B7E90F2-1855-419B-87F9-F7F7BB884589}">
      <dsp:nvSpPr>
        <dsp:cNvPr id="0" name=""/>
        <dsp:cNvSpPr/>
      </dsp:nvSpPr>
      <dsp:spPr>
        <a:xfrm>
          <a:off x="2298389" y="0"/>
          <a:ext cx="2298389" cy="1701728"/>
        </a:xfrm>
        <a:prstGeom prst="round1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-104716"/>
                <a:satOff val="-3169"/>
                <a:lumOff val="20806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Participación ciudadana</a:t>
          </a:r>
          <a:endParaRPr lang="es-MX" sz="2300" b="1" kern="1200" dirty="0"/>
        </a:p>
      </dsp:txBody>
      <dsp:txXfrm>
        <a:off x="2298389" y="0"/>
        <a:ext cx="2298389" cy="1276296"/>
      </dsp:txXfrm>
    </dsp:sp>
    <dsp:sp modelId="{0777B4A3-B592-4D15-9D69-F35C9D730B9B}">
      <dsp:nvSpPr>
        <dsp:cNvPr id="0" name=""/>
        <dsp:cNvSpPr/>
      </dsp:nvSpPr>
      <dsp:spPr>
        <a:xfrm rot="10800000">
          <a:off x="0" y="1701728"/>
          <a:ext cx="2298389" cy="1701728"/>
        </a:xfrm>
        <a:prstGeom prst="round1Rect">
          <a:avLst/>
        </a:prstGeom>
        <a:gradFill rotWithShape="0">
          <a:gsLst>
            <a:gs pos="0">
              <a:schemeClr val="accent4">
                <a:shade val="50000"/>
                <a:hueOff val="-209432"/>
                <a:satOff val="-6337"/>
                <a:lumOff val="41612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-209432"/>
                <a:satOff val="-6337"/>
                <a:lumOff val="41612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-209432"/>
                <a:satOff val="-6337"/>
                <a:lumOff val="416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Rendición de cuentas</a:t>
          </a:r>
          <a:endParaRPr lang="es-MX" sz="2300" b="1" kern="1200" dirty="0"/>
        </a:p>
      </dsp:txBody>
      <dsp:txXfrm rot="10800000">
        <a:off x="0" y="2127160"/>
        <a:ext cx="2298389" cy="1276296"/>
      </dsp:txXfrm>
    </dsp:sp>
    <dsp:sp modelId="{7EA2B82B-2A8A-4C51-AD89-DAB5F5F73DCA}">
      <dsp:nvSpPr>
        <dsp:cNvPr id="0" name=""/>
        <dsp:cNvSpPr/>
      </dsp:nvSpPr>
      <dsp:spPr>
        <a:xfrm rot="5400000">
          <a:off x="2596719" y="1403397"/>
          <a:ext cx="1701728" cy="2298389"/>
        </a:xfrm>
        <a:prstGeom prst="round1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shade val="51000"/>
                <a:satMod val="130000"/>
              </a:schemeClr>
            </a:gs>
            <a:gs pos="80000">
              <a:schemeClr val="accent4">
                <a:shade val="50000"/>
                <a:hueOff val="-104716"/>
                <a:satOff val="-3169"/>
                <a:lumOff val="20806"/>
                <a:alphaOff val="0"/>
                <a:shade val="93000"/>
                <a:satMod val="13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Innovación y tecnología (TIC)</a:t>
          </a:r>
          <a:endParaRPr lang="es-MX" sz="2300" b="1" kern="1200" dirty="0"/>
        </a:p>
      </dsp:txBody>
      <dsp:txXfrm rot="-5400000">
        <a:off x="2298389" y="2127159"/>
        <a:ext cx="2298389" cy="1276296"/>
      </dsp:txXfrm>
    </dsp:sp>
    <dsp:sp modelId="{0E777FA4-EDF9-435D-ABE6-8403B2132B62}">
      <dsp:nvSpPr>
        <dsp:cNvPr id="0" name=""/>
        <dsp:cNvSpPr/>
      </dsp:nvSpPr>
      <dsp:spPr>
        <a:xfrm>
          <a:off x="1608872" y="1276296"/>
          <a:ext cx="1379033" cy="850864"/>
        </a:xfrm>
        <a:prstGeom prst="roundRect">
          <a:avLst/>
        </a:prstGeom>
        <a:gradFill rotWithShape="0">
          <a:gsLst>
            <a:gs pos="0">
              <a:schemeClr val="accent4">
                <a:tint val="55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55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55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AGA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1650408" y="1317832"/>
        <a:ext cx="1295961" cy="7677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348AE-C6A5-4AFA-ADEB-C446BD66D04F}">
      <dsp:nvSpPr>
        <dsp:cNvPr id="0" name=""/>
        <dsp:cNvSpPr/>
      </dsp:nvSpPr>
      <dsp:spPr>
        <a:xfrm>
          <a:off x="1533530" y="2101809"/>
          <a:ext cx="1874315" cy="1874315"/>
        </a:xfrm>
        <a:prstGeom prst="gear9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Gobierno Abierto</a:t>
          </a:r>
          <a:endParaRPr lang="es-MX" sz="1600" b="1" kern="1200" dirty="0"/>
        </a:p>
      </dsp:txBody>
      <dsp:txXfrm>
        <a:off x="1910351" y="2540858"/>
        <a:ext cx="1120673" cy="963437"/>
      </dsp:txXfrm>
    </dsp:sp>
    <dsp:sp modelId="{92A14CF6-097E-4ACB-BEA6-29318B0EFB18}">
      <dsp:nvSpPr>
        <dsp:cNvPr id="0" name=""/>
        <dsp:cNvSpPr/>
      </dsp:nvSpPr>
      <dsp:spPr>
        <a:xfrm>
          <a:off x="443019" y="1658789"/>
          <a:ext cx="1363138" cy="1363138"/>
        </a:xfrm>
        <a:prstGeom prst="gear6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Co-creación</a:t>
          </a:r>
          <a:endParaRPr lang="es-MX" sz="1400" b="1" kern="1200" dirty="0"/>
        </a:p>
      </dsp:txBody>
      <dsp:txXfrm>
        <a:off x="786193" y="2004037"/>
        <a:ext cx="676790" cy="672642"/>
      </dsp:txXfrm>
    </dsp:sp>
    <dsp:sp modelId="{B022F223-C462-4F1E-91A3-A5432B0F6C26}">
      <dsp:nvSpPr>
        <dsp:cNvPr id="0" name=""/>
        <dsp:cNvSpPr/>
      </dsp:nvSpPr>
      <dsp:spPr>
        <a:xfrm rot="20700000">
          <a:off x="1206516" y="718362"/>
          <a:ext cx="1335597" cy="1335597"/>
        </a:xfrm>
        <a:prstGeom prst="gear6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Apertura</a:t>
          </a:r>
          <a:endParaRPr lang="es-MX" sz="1500" b="1" kern="1200" dirty="0"/>
        </a:p>
      </dsp:txBody>
      <dsp:txXfrm rot="-20700000">
        <a:off x="1499452" y="1011298"/>
        <a:ext cx="749726" cy="749726"/>
      </dsp:txXfrm>
    </dsp:sp>
    <dsp:sp modelId="{5C1F95F3-36AB-4E7C-B4F8-7ED5CF4239BF}">
      <dsp:nvSpPr>
        <dsp:cNvPr id="0" name=""/>
        <dsp:cNvSpPr/>
      </dsp:nvSpPr>
      <dsp:spPr>
        <a:xfrm>
          <a:off x="1380966" y="1823747"/>
          <a:ext cx="2399123" cy="2399123"/>
        </a:xfrm>
        <a:prstGeom prst="circularArrow">
          <a:avLst>
            <a:gd name="adj1" fmla="val 4688"/>
            <a:gd name="adj2" fmla="val 299029"/>
            <a:gd name="adj3" fmla="val 2494049"/>
            <a:gd name="adj4" fmla="val 15909770"/>
            <a:gd name="adj5" fmla="val 5469"/>
          </a:avLst>
        </a:prstGeom>
        <a:gradFill rotWithShape="0">
          <a:gsLst>
            <a:gs pos="0">
              <a:schemeClr val="accent4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9C2B04-27EA-42B5-A1ED-F3DE2C5F145A}">
      <dsp:nvSpPr>
        <dsp:cNvPr id="0" name=""/>
        <dsp:cNvSpPr/>
      </dsp:nvSpPr>
      <dsp:spPr>
        <a:xfrm>
          <a:off x="201610" y="1360553"/>
          <a:ext cx="1743113" cy="174311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4">
                <a:shade val="90000"/>
                <a:hueOff val="-108785"/>
                <a:satOff val="-2965"/>
                <a:lumOff val="16025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-108785"/>
                <a:satOff val="-2965"/>
                <a:lumOff val="16025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-108785"/>
                <a:satOff val="-2965"/>
                <a:lumOff val="160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AC88D9-C7E9-481E-94D5-C341D72A2C6D}">
      <dsp:nvSpPr>
        <dsp:cNvPr id="0" name=""/>
        <dsp:cNvSpPr/>
      </dsp:nvSpPr>
      <dsp:spPr>
        <a:xfrm>
          <a:off x="897579" y="429191"/>
          <a:ext cx="1879427" cy="187942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shade val="90000"/>
                <a:hueOff val="-217570"/>
                <a:satOff val="-5929"/>
                <a:lumOff val="32051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-217570"/>
                <a:satOff val="-5929"/>
                <a:lumOff val="32051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-217570"/>
                <a:satOff val="-5929"/>
                <a:lumOff val="320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09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916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06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696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94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529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66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76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880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198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76658E-37E1-4C2B-924A-592C16FEA787}" type="datetimeFigureOut">
              <a:rPr lang="es-MX" smtClean="0"/>
              <a:pPr/>
              <a:t>09/07/2015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87998-CD21-4D58-A9B2-7C56561BF38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495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FE3">
            <a:alpha val="2784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4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1326631" y="2452120"/>
            <a:ext cx="6576935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schemeClr val="bg1"/>
                </a:solidFill>
                <a:latin typeface="Calibri"/>
                <a:cs typeface="Calibri"/>
              </a:rPr>
              <a:t>Agenda de la Comisión de Gobierno Abierto</a:t>
            </a:r>
            <a:endParaRPr lang="es-MX" sz="40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6804248" y="6021288"/>
            <a:ext cx="101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Enero 2015</a:t>
            </a:r>
            <a:endParaRPr lang="es-MX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0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Baja California</a:t>
            </a:r>
          </a:p>
        </p:txBody>
      </p:sp>
    </p:spTree>
    <p:extLst>
      <p:ext uri="{BB962C8B-B14F-4D97-AF65-F5344CB8AC3E}">
        <p14:creationId xmlns:p14="http://schemas.microsoft.com/office/powerpoint/2010/main" val="33785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716195"/>
              </p:ext>
            </p:extLst>
          </p:nvPr>
        </p:nvGraphicFramePr>
        <p:xfrm>
          <a:off x="179512" y="2088544"/>
          <a:ext cx="8784976" cy="443045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07217"/>
                <a:gridCol w="6877759"/>
              </a:tblGrid>
              <a:tr h="16247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Baja</a:t>
                      </a:r>
                      <a:r>
                        <a:rPr lang="es-MX" sz="120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California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6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Transparencia y Acceso a la Información Pública del Estado de Baja California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76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Francisco Arturo Vega de Lamadrid (PAN)</a:t>
                      </a:r>
                    </a:p>
                  </a:txBody>
                  <a:tcPr marL="68580" marR="68580" marT="0" marB="0"/>
                </a:tc>
              </a:tr>
              <a:tr h="176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989 ( OSC Activas = 756 y OSC Inactivas = 233 ) registradas en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73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Medio Ambiente: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Muerte reciente de  más de 500 aves marinas.</a:t>
                      </a: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Congreso. </a:t>
                      </a:r>
                      <a:r>
                        <a:rPr lang="es-MX" sz="1050" b="1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de 21 diputados locales solicitaron licencia.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Equidad de Género. Cuatro bodas entre personas del mismo sexo han sido impedidas en la entidad, aún ante de Intervención de la Suprema Corte de Justicia de la Nación (sentencia).  </a:t>
                      </a:r>
                      <a:endParaRPr lang="es-MX" sz="1050" b="1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Desarrollo Humano. Ampliar las oportunidades de los bajacalifornianos a fin de lograr un mayor desarrollo humano y elevar su calidad de vida, poniendo énfasis en los grupos vulnerables.</a:t>
                      </a: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Salud. Más de 4000 casos de dengue reportados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en 2014. </a:t>
                      </a: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Servicios. </a:t>
                      </a:r>
                      <a:r>
                        <a:rPr lang="es-MX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Procuraduría Federal del Consumidor (Profeco) atendió 750 quejas formales, de las cuales el 90% se resolvió a favor de los consumidores, siendo dispensadoras de gas, estaciones de combustible, empresas de telefonía y casas de empeño las empresas con mayor número de quejas.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02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Fil-2014 con Casos de Éxito del Derecho a Saber. Red por la educación y difusión de la cultura de la transparencia: Busca a través de la difusión de diversos artículos informativos y de carácter didáctico, la alfabetización del derecho de acceso a la información pública, el derecho a la protección de datos personales y el intercambio de experiencias de buenas prácticas sobre rendición de cuentas.</a:t>
                      </a:r>
                    </a:p>
                    <a:p>
                      <a:pPr lvl="0"/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48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-Órgano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Garante.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7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Durango</a:t>
            </a:r>
          </a:p>
        </p:txBody>
      </p:sp>
    </p:spTree>
    <p:extLst>
      <p:ext uri="{BB962C8B-B14F-4D97-AF65-F5344CB8AC3E}">
        <p14:creationId xmlns:p14="http://schemas.microsoft.com/office/powerpoint/2010/main" val="104953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838553"/>
              </p:ext>
            </p:extLst>
          </p:nvPr>
        </p:nvGraphicFramePr>
        <p:xfrm>
          <a:off x="179512" y="1674179"/>
          <a:ext cx="8823820" cy="384305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8891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Durango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Duranguense de Acceso a la Información Pública y de Protección de Datos Personales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7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Jorge Herrera Caldera (PRI)</a:t>
                      </a:r>
                    </a:p>
                  </a:txBody>
                  <a:tcPr marL="68580" marR="68580" marT="0" marB="0"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818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OSC´s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de las cuales se encuentran activas 636 y 182 inactivas.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362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Temas de obras públicas: EPN inaugura estación </a:t>
                      </a: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ferrioviaria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</a:t>
                      </a: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ue se ubica en el Centro Logístico Industrial de la entidad, a un costado del Aeropuerto Internacional "Guadalupe Victoria", y que tiene como objetivo convertir este sitio en el nodo logístico comercial mas importante del norte del país.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rector de la Universidad Juárez del Estado de Durango (UJED), Oscar Erasmo </a:t>
                      </a:r>
                      <a:r>
                        <a:rPr lang="es-MX" sz="1050" b="1" i="0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Návar</a:t>
                      </a: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García, afirmó que para este año la máxima casa de estudios buscará renovar convenios e infraestructura para fortalecer la Educación a Distancia. 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PIB del estado de Durango estuvo dentro de los ocho que registraron un mayor crecimiento durante el segundo trimestre de 2014.</a:t>
                      </a:r>
                    </a:p>
                  </a:txBody>
                  <a:tcPr marL="68580" marR="68580" marT="0" marB="0"/>
                </a:tc>
              </a:tr>
              <a:tr h="576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 publicó en 2014 una convocatoria dirigida a Organizaciones de la Sociedad Civil (OSC), para presentar proyectos de Fortalecimiento al Desarrollo Social en el Estado de Durango (FD), dentro del Programa de Coinversión Social.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0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9.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2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Medias-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 gobierno no se ha involucrado. En el 2013 hubo un </a:t>
                      </a:r>
                      <a:r>
                        <a:rPr lang="es-MX" sz="105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irtua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Fest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 en donde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participarón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300 jóvenes que desarrollaron aplicaciones tecnológicas, en este evento estuvo la presidenta del consejo de Jóvenes de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Coparmex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Fátima Montiel y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Taomy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Rivera directora de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Virtua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MX.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2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DF</a:t>
            </a:r>
          </a:p>
        </p:txBody>
      </p:sp>
    </p:spTree>
    <p:extLst>
      <p:ext uri="{BB962C8B-B14F-4D97-AF65-F5344CB8AC3E}">
        <p14:creationId xmlns:p14="http://schemas.microsoft.com/office/powerpoint/2010/main" val="33672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214066"/>
              </p:ext>
            </p:extLst>
          </p:nvPr>
        </p:nvGraphicFramePr>
        <p:xfrm>
          <a:off x="140862" y="1161288"/>
          <a:ext cx="8823820" cy="5696712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3006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DF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6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Acceso a la Información Pública y Protección de Datos Personales del Distrito Federal. 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4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Miguel Ángel Mancera (PRD)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6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2851 OSC registradas en</a:t>
                      </a:r>
                      <a:r>
                        <a:rPr lang="es-MX" sz="10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847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Temas</a:t>
                      </a:r>
                      <a:r>
                        <a:rPr lang="es-MX" sz="1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en medios tradicionales: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Presupuesto participativo: Los delegados no podrán modificar los proyectos para los que se destine el presupuesto participativo, y de no respetar los resultados de la consulta ciudadana, como ha ocurrido en algunos casos, serán penalizados.</a:t>
                      </a:r>
                      <a:endParaRPr lang="es-MX" sz="100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Delegados renunciarán a su cargo para buscar contender por la vía electoral.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Modificación al Reglamento de Construcciones del DF. La ausencia de equipo de seguridad para los trabajadores, número adecuado de extintores o botiquín, ya no será causa para la suspensión de una obra, sino de multa.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comercio legalmente establecido se enfrenta a una fuerte competencia desleal ante la presencia de ambulantaje, que capta en ventas el equivalente al 40 por ciento, según el presidente de la Cámara de Comercio, Servicios y Turismo de la Ciudad de México.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Casi cuarenta pesos aumentó el Gobierno de la Ciudad de México al monto de la Pensión Alimentaria para Adultos Mayores, al pasarlo de mil 009.35 a mil 049.25 pesos mensuales a partir del 1º de febrero, con pago retroactivo a enero de este año.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SEDESOL entregó a la SCT la lista de cerca de 800,000 hogares capitalinos que recibirán gratuitamente un televisor apto para recibir señales de televisión digital.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Temas</a:t>
                      </a:r>
                      <a:r>
                        <a:rPr lang="es-MX" sz="1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en redes sociales:</a:t>
                      </a: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Falta de transparencia y rendición de cuentas del dinero recaudado por parquímetros</a:t>
                      </a:r>
                      <a:endParaRPr lang="es-MX" sz="10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con permisos por parte de la delegación para construcción/corrupción.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de abastecimiento de agua por obras para aumentar el diámetro de la tubería.</a:t>
                      </a: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Robo a casa-habitación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con fugas de agua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Ambulantes en vías públicas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Robo de contenedores de basura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de electricidad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 de extravío de mascotas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de franeleros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Falta de iluminación en vías públicas.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Puestos ambulantes.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Rehabilitación de calles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3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65503"/>
              </p:ext>
            </p:extLst>
          </p:nvPr>
        </p:nvGraphicFramePr>
        <p:xfrm>
          <a:off x="179512" y="1988840"/>
          <a:ext cx="8823820" cy="283518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3006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DF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30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Secretaría de Desarrollo Social (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Sedeso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del GDF obtuvo el Premio Nacional Métrica de Transparencia 2014, con una calificación de 100.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Info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DF otorgó reconocimiento al Instituto de Vivienda del DF, “Innovación 2010” en la categoría de Transparencia y Ejercicio del Derecho de Acceso a la Información Pública.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Ciudad de México fue acreedora del premio internacional “Audi 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Urban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Future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Award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” con el proyecto “Living </a:t>
                      </a:r>
                      <a:r>
                        <a:rPr lang="es-MX" sz="10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Mobilities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”, mediante el cual, el gobierno capitalino en coordinación con el sector empresarial y ciudadanía, creará un “sistema operativo urbano”.</a:t>
                      </a:r>
                      <a:r>
                        <a:rPr lang="es-MX" sz="1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Este sistema servirá para la recopilación e intercambio de datos abiertos, útiles y ordenados que generen estrategias para mejorar la movilidad de 22 millones de personas que conviven diariamente en la Zona Metropolitana del Valle de México.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“Segundo Encuentro de Gobierno Abierto CDMX. Procesos de cambio”, destacó que a través del Laboratorio del Distrito Federal se constató que había casi 5 mil trámites que se realizaban en oficinas gubernamentales, los cuales ya disminuyeron a 3 mil 600 con el compromiso de reducirlos a 2 mil 400.</a:t>
                      </a:r>
                      <a:endParaRPr lang="es-MX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2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1.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</a:t>
                      </a:r>
                      <a:r>
                        <a:rPr lang="es-MX" sz="1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Existen</a:t>
                      </a:r>
                      <a:r>
                        <a:rPr lang="es-MX" sz="10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condiciones de participación ciudadana, creación de redes, además de que existen diversas iniciativas de gobierno abierto a nivel gobierno, privado y social.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09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Guanajuato</a:t>
            </a:r>
          </a:p>
        </p:txBody>
      </p:sp>
    </p:spTree>
    <p:extLst>
      <p:ext uri="{BB962C8B-B14F-4D97-AF65-F5344CB8AC3E}">
        <p14:creationId xmlns:p14="http://schemas.microsoft.com/office/powerpoint/2010/main" val="17646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398174"/>
              </p:ext>
            </p:extLst>
          </p:nvPr>
        </p:nvGraphicFramePr>
        <p:xfrm>
          <a:off x="178746" y="1412776"/>
          <a:ext cx="8956514" cy="532084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16751"/>
                <a:gridCol w="7239763"/>
              </a:tblGrid>
              <a:tr h="155686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Guanajuato</a:t>
                      </a:r>
                      <a:endParaRPr lang="es-MX" sz="11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7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Acceso a la Información Pública de Guanajuato.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4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Miguel Márquez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Márquez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(PAN)</a:t>
                      </a:r>
                    </a:p>
                  </a:txBody>
                  <a:tcPr marL="68580" marR="68580" marT="0" marB="0"/>
                </a:tc>
              </a:tr>
              <a:tr h="1563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 OSC registradas en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42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Sólo el 1.49 por ciento de los guanajuatenses ejercieron su derecho a pedir información en el 2014.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Feminicidios siguen a la alza, el año pasado fueron 58 mujeres.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Guanajuato, en riesgo de perder el título de Patrimonio de la Humanidad por cambios de uso de suelo.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Desequilibrio ecológico ante autorización por parte del municipio de factibilidad de uso de suelo en la Granja La Bufa en la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ExHacienda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Yerbabuena. El uso de suelo actual es de Preservación Ecológica y Parque Urbano.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Inconformidad con el trazo de la nueva carretera concesionada entre San Miguel de Allende y el Aeropuerto del Bajío.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Desabasto de gasolina y diésel en siete municipios del estado, debido a dos plantas de la refinería de Salamanca y a la ordeña de combustible.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486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 2007, el ITESM realizó una evaluación a los portales de transparencia de las entidades federativas (nacional), obteniendo Guanajuato el primer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lugar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Métrica de la Transparencia 2010, ubicó en 1er lugar nacional a Guanajuato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respecto del proceso de acceso a la información, y en 7º lugar en calidad de la información que se difunde a través del portal de Transparencia de gobierno.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 2010, la revista especializada Política Digital evaluó como portal avanzado de Transparencia el sitio del poder ejecutivo.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 2011 se obtuvo el Reconocimiento Dorado dentro de la evaluación Guanajuato Transparente.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Convenio de colaboración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 el CIDE para la creación del Sistema de Rendición de Cuentas</a:t>
                      </a:r>
                    </a:p>
                  </a:txBody>
                  <a:tcPr marL="68580" marR="68580" marT="0" marB="0"/>
                </a:tc>
              </a:tr>
              <a:tr h="327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22.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69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</a:t>
                      </a:r>
                      <a:r>
                        <a:rPr lang="es-MX" sz="1050" b="1" i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la métrica podemos observar que existen d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ebilidades en los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procedimientos de adquisiciones y de contratación de obras públicas que al no estar suficiente regulados se prestan a la discrecionalidad;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sin embargo, existe voluntad por parte del gobierno en especial de la Secretaria de Transparencia y Rendición de Cuentas. Se ha acercado el gobierno con organismos internacionales expertos en innovación ciudadana y con sociedad civil.</a:t>
                      </a:r>
                      <a:endParaRPr lang="es-MX" sz="1050" b="1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57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Hidalgo</a:t>
            </a:r>
          </a:p>
        </p:txBody>
      </p:sp>
    </p:spTree>
    <p:extLst>
      <p:ext uri="{BB962C8B-B14F-4D97-AF65-F5344CB8AC3E}">
        <p14:creationId xmlns:p14="http://schemas.microsoft.com/office/powerpoint/2010/main" val="216146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5536" y="5589240"/>
            <a:ext cx="1728192" cy="1008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5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68" y="3212976"/>
            <a:ext cx="4467748" cy="2936697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73011" y="6100360"/>
            <a:ext cx="4243005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endParaRPr lang="es-MX" sz="1000" dirty="0" smtClean="0"/>
          </a:p>
          <a:p>
            <a:pPr algn="just">
              <a:lnSpc>
                <a:spcPct val="80000"/>
              </a:lnSpc>
            </a:pPr>
            <a:r>
              <a:rPr lang="es-MX" sz="1000" dirty="0" smtClean="0"/>
              <a:t>(</a:t>
            </a:r>
            <a:r>
              <a:rPr lang="es-MX" sz="1000" dirty="0" err="1" smtClean="0"/>
              <a:t>The</a:t>
            </a:r>
            <a:r>
              <a:rPr lang="es-MX" sz="1000" dirty="0" smtClean="0"/>
              <a:t> </a:t>
            </a:r>
            <a:r>
              <a:rPr lang="es-MX" sz="1000" dirty="0" err="1" smtClean="0"/>
              <a:t>Voice</a:t>
            </a:r>
            <a:r>
              <a:rPr lang="es-MX" sz="1000" dirty="0" smtClean="0"/>
              <a:t> of </a:t>
            </a:r>
            <a:r>
              <a:rPr lang="es-MX" sz="1000" dirty="0" err="1" smtClean="0"/>
              <a:t>the</a:t>
            </a:r>
            <a:r>
              <a:rPr lang="es-MX" sz="1000" dirty="0" smtClean="0"/>
              <a:t> </a:t>
            </a:r>
            <a:r>
              <a:rPr lang="es-MX" sz="1000" dirty="0" err="1" smtClean="0"/>
              <a:t>People</a:t>
            </a:r>
            <a:r>
              <a:rPr lang="es-MX" sz="1000" dirty="0" smtClean="0"/>
              <a:t> </a:t>
            </a:r>
            <a:r>
              <a:rPr lang="es-MX" sz="1000" dirty="0" err="1" smtClean="0"/>
              <a:t>Survey</a:t>
            </a:r>
            <a:r>
              <a:rPr lang="es-MX" sz="1000" dirty="0" smtClean="0"/>
              <a:t> -WEF-, </a:t>
            </a:r>
            <a:r>
              <a:rPr lang="es-MX" sz="1000" dirty="0" err="1" smtClean="0"/>
              <a:t>Eurobarómetro</a:t>
            </a:r>
            <a:r>
              <a:rPr lang="es-MX" sz="1000" dirty="0" smtClean="0"/>
              <a:t>, Barómetro de Asia, </a:t>
            </a:r>
            <a:r>
              <a:rPr lang="es-MX" sz="1000" dirty="0" err="1" smtClean="0"/>
              <a:t>Latinobarómetro</a:t>
            </a:r>
            <a:r>
              <a:rPr lang="es-MX" sz="1000" dirty="0" smtClean="0"/>
              <a:t>, </a:t>
            </a:r>
            <a:r>
              <a:rPr lang="es-MX" sz="1000" dirty="0" err="1" smtClean="0"/>
              <a:t>Accenture</a:t>
            </a:r>
            <a:r>
              <a:rPr lang="es-MX" sz="1000" dirty="0" smtClean="0"/>
              <a:t>, Transparencia Internacional, BBC, Encuesta Mundial de Valores, etc.)</a:t>
            </a:r>
          </a:p>
          <a:p>
            <a:pPr algn="just">
              <a:lnSpc>
                <a:spcPct val="80000"/>
              </a:lnSpc>
            </a:pPr>
            <a:endParaRPr lang="es-MX" sz="1000" dirty="0"/>
          </a:p>
        </p:txBody>
      </p:sp>
      <p:graphicFrame>
        <p:nvGraphicFramePr>
          <p:cNvPr id="34" name="33 Diagrama"/>
          <p:cNvGraphicFramePr/>
          <p:nvPr>
            <p:extLst/>
          </p:nvPr>
        </p:nvGraphicFramePr>
        <p:xfrm>
          <a:off x="539552" y="1628800"/>
          <a:ext cx="813690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3 Marcador de contenido"/>
          <p:cNvSpPr>
            <a:spLocks noGrp="1"/>
          </p:cNvSpPr>
          <p:nvPr>
            <p:ph sz="half" idx="4294967295"/>
          </p:nvPr>
        </p:nvSpPr>
        <p:spPr>
          <a:xfrm>
            <a:off x="5076056" y="3022014"/>
            <a:ext cx="3600400" cy="321529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 typeface="+mj-lt"/>
              <a:buAutoNum type="arabicPeriod"/>
            </a:pP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Secuencia </a:t>
            </a:r>
            <a:r>
              <a:rPr lang="es-MX" sz="1400" dirty="0">
                <a:solidFill>
                  <a:srgbClr val="404040"/>
                </a:solidFill>
                <a:cs typeface="Arial" panose="020B0604020202020204" pitchFamily="34" charset="0"/>
              </a:rPr>
              <a:t>histórica de crisis sociales, políticas, económicas y </a:t>
            </a: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financieras.</a:t>
            </a: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endParaRPr lang="es-MX" sz="1400" dirty="0" smtClean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Deficiente tratamiento de los asuntos públicos por lo actores gubernamentales.</a:t>
            </a: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endParaRPr lang="es-MX" sz="1400" dirty="0" smtClean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Nuevas modalidades como la NGP  incapaces de  paliar los efectos producidos.</a:t>
            </a: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endParaRPr lang="es-MX" sz="1400" dirty="0" smtClean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Surgimiento de nuevos actores y roles en el espacio público que buscan canalizar demandas ciudadanas insatisfechas.</a:t>
            </a: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endParaRPr lang="es-MX" sz="1400" dirty="0" smtClean="0">
              <a:solidFill>
                <a:srgbClr val="40404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buFont typeface="+mj-lt"/>
              <a:buAutoNum type="arabicPeriod"/>
            </a:pPr>
            <a:r>
              <a:rPr lang="es-MX" sz="1400" dirty="0" smtClean="0">
                <a:solidFill>
                  <a:srgbClr val="404040"/>
                </a:solidFill>
                <a:cs typeface="Arial" panose="020B0604020202020204" pitchFamily="34" charset="0"/>
              </a:rPr>
              <a:t>Necesidad </a:t>
            </a:r>
            <a:r>
              <a:rPr lang="es-MX" sz="1400" dirty="0">
                <a:solidFill>
                  <a:srgbClr val="404040"/>
                </a:solidFill>
                <a:cs typeface="Arial" panose="020B0604020202020204" pitchFamily="34" charset="0"/>
              </a:rPr>
              <a:t>de abrir el gobierno a otros y a sí mismo para crear un panorama institucional y político menos complejo.</a:t>
            </a:r>
          </a:p>
          <a:p>
            <a:pPr algn="just">
              <a:lnSpc>
                <a:spcPct val="90000"/>
              </a:lnSpc>
            </a:pPr>
            <a:endParaRPr lang="es-MX" sz="1400" dirty="0">
              <a:solidFill>
                <a:srgbClr val="404040"/>
              </a:solidFill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3011" y="2700208"/>
            <a:ext cx="4243005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Confianza en los gobiernos nacionales 2012</a:t>
            </a:r>
          </a:p>
          <a:p>
            <a:pPr>
              <a:lnSpc>
                <a:spcPct val="90000"/>
              </a:lnSpc>
            </a:pPr>
            <a:r>
              <a:rPr lang="es-MX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 su cambio desde 2007</a:t>
            </a:r>
            <a:endParaRPr lang="es-MX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763688" y="476672"/>
            <a:ext cx="7149480" cy="58509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>
                <a:solidFill>
                  <a:schemeClr val="bg1"/>
                </a:solidFill>
              </a:rPr>
              <a:t>¿Dónde estamos?</a:t>
            </a:r>
            <a:endParaRPr lang="es-MX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6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316861"/>
              </p:ext>
            </p:extLst>
          </p:nvPr>
        </p:nvGraphicFramePr>
        <p:xfrm>
          <a:off x="539552" y="1968558"/>
          <a:ext cx="8297883" cy="3265177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801469"/>
                <a:gridCol w="6496414"/>
              </a:tblGrid>
              <a:tr h="21756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Hidalgo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41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Acceso a la Información Pública del Estado de Hidalgo.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1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José Francisco Olvera (PRI)</a:t>
                      </a:r>
                    </a:p>
                  </a:txBody>
                  <a:tcPr marL="68580" marR="68580" marT="0" marB="0"/>
                </a:tc>
              </a:tr>
              <a:tr h="261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593 ( OSC Activas = 494 y OSC Inactivas = 99 )registradas en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63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Construcción de la segunda Casa Hidalgo en EUA para migrantes.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Obras públicas: Apertura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del d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istribuidor vial Plaza de Toros.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Mesa de coordinación del programa federal México Conectado.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 ofrecerá internet gratuito en espacios públicos, incluidos los de ubicación geográfica de difícil acceso.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Baja en el precio del petróleo</a:t>
                      </a:r>
                    </a:p>
                  </a:txBody>
                  <a:tcPr marL="68580" marR="68580" marT="0" marB="0"/>
                </a:tc>
              </a:tr>
              <a:tr h="414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Ninguno</a:t>
                      </a:r>
                      <a:endParaRPr lang="es-MX" sz="105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26.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8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Bajas- 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Gobierno,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existen temas de agenda  que pueden potenciarse a través ejercicios de Gobierno Abierto. 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79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Jalisco</a:t>
            </a:r>
          </a:p>
        </p:txBody>
      </p:sp>
    </p:spTree>
    <p:extLst>
      <p:ext uri="{BB962C8B-B14F-4D97-AF65-F5344CB8AC3E}">
        <p14:creationId xmlns:p14="http://schemas.microsoft.com/office/powerpoint/2010/main" val="418912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79292"/>
              </p:ext>
            </p:extLst>
          </p:nvPr>
        </p:nvGraphicFramePr>
        <p:xfrm>
          <a:off x="140668" y="1075182"/>
          <a:ext cx="8823820" cy="578281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4248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Jalisco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4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Transparencia e Información Pública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Jalisco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24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Aristóteles Sandoval (PRI)</a:t>
                      </a:r>
                    </a:p>
                  </a:txBody>
                  <a:tcPr marL="68580" marR="68580" marT="0" marB="0"/>
                </a:tc>
              </a:tr>
              <a:tr h="130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734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INDESOL; 102 iniciativas ciudadanas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06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Imposición de la</a:t>
                      </a:r>
                      <a:r>
                        <a:rPr lang="es-MX" sz="1050" b="1" i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presa “El Zapotillo”</a:t>
                      </a:r>
                      <a:endParaRPr lang="es-MX" sz="1050" b="1" i="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 802 peatones jaliscienses resultaron lesionados al verse involucrados en un percance de transporte, reportó la Dirección General de Epidemiología.</a:t>
                      </a:r>
                      <a:r>
                        <a:rPr lang="es-MX" sz="1050" b="1" i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Las autoridades consideran que son los transeúntes los usuarios más vulnerables de las vialidades.</a:t>
                      </a:r>
                      <a:endParaRPr lang="es-MX" sz="1050" b="1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Presentan primer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periódico en sistema braille en México.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Actualizarán padrón de taxis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Gasolineros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denuncian desabasto de combustibles en estaciones de servicio.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 podrá realizar la consulta de actas de nacimiento, matrimonio y defunción, a través de las bases de interconexión de todos los registros civiles estatales y oficiarías municipales (base nacional de registros de nacimiento).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Alta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tasa de homicidios contra funcionarios que están involucrados en temas seguridad.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Activistas piden justicia por maltrato animal, a pesar de estar tipificado en el Código Penal del Estado.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órgano de transparencia amonestó a el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Ayuntamiento de Cihuatlán por no entregar información a un ciudadano.</a:t>
                      </a:r>
                    </a:p>
                  </a:txBody>
                  <a:tcPr marL="68580" marR="68580" marT="0" marB="0"/>
                </a:tc>
              </a:tr>
              <a:tr h="1192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Instituto Mexicano para la Competitividad A.C. (IMCO) dio a conocer que Jalisco obtuvo el primer lugar en transparencia por la 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información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 las finanzas públicas estatales, el reconocimiento lo recibió el titular de la Secretaría de Planeación, Administración y Finanzas.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Instituto de Transparencia e </a:t>
                      </a:r>
                      <a:r>
                        <a:rPr lang="es-MX" sz="105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Información</a:t>
                      </a:r>
                      <a:r>
                        <a:rPr lang="es-MX" sz="1050" b="1" u="non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s-MX" sz="105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u="non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ública</a:t>
                      </a:r>
                      <a:r>
                        <a:rPr lang="es-MX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Jalisco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que preside Cynthia Patricia Cantero, realizó este jueves el  segundo Concurso Nacional de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Cinecortos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"Con...Secuencia. Transparencia en movimiento“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órgano de transparencia firmó  un convenio de colaboración con el Ayuntamiento Atotonilco el Alto con el fin de garantizar a los ciudadanos acceso a la información pública.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Más de 900 niños y jóvenes participaron en el segundo concurso de cuento ¡Claro que lo cuento! Organizado por el Instituto de Transparencia e Información Pública de Jalisco (ITEI) del que fueron seleccionados ganadores seis concursantes en las categorías infantil y juvenil.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1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14.</a:t>
                      </a:r>
                    </a:p>
                  </a:txBody>
                  <a:tcPr marL="68580" marR="68580" marT="0" marB="0"/>
                </a:tc>
              </a:tr>
              <a:tr h="261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Existe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mucha participación ciudadana en tema de gobierno abierto, como es el caso de Zapopan </a:t>
                      </a:r>
                      <a:r>
                        <a:rPr lang="es-MX" sz="1100" b="1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Además esta sensibilizado el sector académico y la administración estatal.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37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Morelos</a:t>
            </a:r>
          </a:p>
        </p:txBody>
      </p:sp>
    </p:spTree>
    <p:extLst>
      <p:ext uri="{BB962C8B-B14F-4D97-AF65-F5344CB8AC3E}">
        <p14:creationId xmlns:p14="http://schemas.microsoft.com/office/powerpoint/2010/main" val="23279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338418"/>
              </p:ext>
            </p:extLst>
          </p:nvPr>
        </p:nvGraphicFramePr>
        <p:xfrm>
          <a:off x="179512" y="1340768"/>
          <a:ext cx="8823820" cy="530435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8891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Morelos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Morelense de Información Pública y Estadística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7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Graco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Luis Ramírez Garrido Abreu (PRD)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719 OSC, de las cuales se encuentran activas 564 y 155 inactivas.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362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Primer</a:t>
                      </a:r>
                      <a:r>
                        <a:rPr lang="es-ES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lugar en secuestros en el país, segundo lugar en extorsión y cuarto en robo de vehículo con violencia y robo a casa habitación.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Vivienda y Acceso a servicios: Controlar el crecimiento urbano, diversificar opciones de vivienda, mejorar la movilidad urbana, el acceso al transporte público, a internet, escuelas, centros de salud y la conexión de las viviendas con los servicios básicos.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Salud: Reducir la incidencia de obesidad y diabetes.</a:t>
                      </a:r>
                      <a:endParaRPr lang="es-MX" sz="1050" b="1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Educación: Enfocar esfuerzos para lograr la cobertura en educación media superior y continuar con los procesos de mejora en la educación a todos los niveles.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Seguridad: Mejorar la seguridad pública y la percepción de seguridad de la población. Elevar confianza en autoridades y cuerpos policiacos.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Medio ambiente: Combatir la escasez del agua y su contaminación.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6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Plataforma Tecnológica para un Gobierno Transparente, Competitivo e Innovador</a:t>
                      </a:r>
                    </a:p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Cuenta con cuatro subsistemas o componentes:</a:t>
                      </a:r>
                    </a:p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Sistema de Procesamiento de Datos</a:t>
                      </a:r>
                    </a:p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Software para la gestión interna de Información Pública de Oficio</a:t>
                      </a:r>
                    </a:p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Sistema para el monitoreo y evaluación de los lineamientos y criterios de las obligaciones de transparencia</a:t>
                      </a:r>
                    </a:p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Portales de Transparencia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Cuentan con una Agenda de Gobierno Digital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0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10.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2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 </a:t>
                      </a:r>
                      <a:r>
                        <a:rPr lang="es-MX" sz="1050" b="1" i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</a:t>
                      </a:r>
                      <a:r>
                        <a:rPr lang="es-MX" sz="1050" b="1" i="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tres sectores han trabajado juntos.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Secretaría de Innovación, Ciencia y Tecnología (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SICyT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fue la sede del encuentro de jóvenes programadores, organizado por la Confederación Patronal de la República Mexicana (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Coparmex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Morelos, con el propósito de brindar soluciones tecnológicas a problemas específicos de manera innovadora mediante la competencia entre equipos,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para ello crearon un </a:t>
                      </a:r>
                      <a:r>
                        <a:rPr lang="es-MX" sz="1050" b="1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hackaton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4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Oaxaca</a:t>
            </a:r>
          </a:p>
        </p:txBody>
      </p:sp>
    </p:spTree>
    <p:extLst>
      <p:ext uri="{BB962C8B-B14F-4D97-AF65-F5344CB8AC3E}">
        <p14:creationId xmlns:p14="http://schemas.microsoft.com/office/powerpoint/2010/main" val="22475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543611"/>
              </p:ext>
            </p:extLst>
          </p:nvPr>
        </p:nvGraphicFramePr>
        <p:xfrm>
          <a:off x="179512" y="1574289"/>
          <a:ext cx="8823820" cy="408696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803548"/>
                <a:gridCol w="7020272"/>
              </a:tblGrid>
              <a:tr h="2014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Oaxaca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59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Comisión de Transparencia, Acceso a la Información Pública y Protección de Datos Personales del Estado de Oaxaca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5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Gabino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Cué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(Partido Movimiento Ciudadano)</a:t>
                      </a:r>
                      <a:endParaRPr lang="es-MX" sz="105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4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345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98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Dos comunidades de la región mixteca decidieron por las condiciones de injusticia social, marginación y falta de atención del gobierno oaxaqueño formar grupos de autodefensa.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Gasolineros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Oaxaca piden garantizar abasto y seguridad, en caso de no normalizar este problema los empresarios realizarán un paro generalizado y movilizaciones.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Asesinan a dirigente de la zona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triqui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la Red Internacional de Indígenas Oaxaqueños, al parecer fue por un conflicto agrario por 500 hectáreas.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Paro laboral del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sector 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salud en Oaxaca por falta de pagos.</a:t>
                      </a:r>
                    </a:p>
                  </a:txBody>
                  <a:tcPr marL="68580" marR="68580" marT="0" marB="0"/>
                </a:tc>
              </a:tr>
              <a:tr h="973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Premio Nacional de Innovación y Transparencia 2012.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Mención honorífica en el Premio a la Innovación en Transparencia para la Mejora de la Gestión institucional por el proyecto Ventanilla Única de Acceso a la Información que obtuvo en el 2013.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Premio Evaluar para Mejorar 2012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Mención Especial al Catálogo de Fondos Federales del Gobierno del Estado de Oaxaca en el Cuarto Premio a la Innovación en Transparencia 2014.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0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27.</a:t>
                      </a:r>
                      <a:endParaRPr lang="es-MX" sz="1050" b="1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4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Medias- 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necesita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capacitar y sensibilizar a los gobiernos municipales, además de incluir a la sociedad civil a nivel local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04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Puebla</a:t>
            </a:r>
          </a:p>
        </p:txBody>
      </p:sp>
    </p:spTree>
    <p:extLst>
      <p:ext uri="{BB962C8B-B14F-4D97-AF65-F5344CB8AC3E}">
        <p14:creationId xmlns:p14="http://schemas.microsoft.com/office/powerpoint/2010/main" val="26879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086005"/>
              </p:ext>
            </p:extLst>
          </p:nvPr>
        </p:nvGraphicFramePr>
        <p:xfrm>
          <a:off x="107504" y="260648"/>
          <a:ext cx="8884506" cy="6344412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28826"/>
                <a:gridCol w="6955680"/>
              </a:tblGrid>
              <a:tr h="17663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Puebla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91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Comisión para el Acceso a la Información Pública y Protección de Datos Personales del Estado de Puebla.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1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Moreno Valle (PAN)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1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236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Congreso local violó la Ley de Transparencia y Acceso a la Información al defender la publicación de la convocatoria para la renovación de los comisionados de Acceso a la Información Pública.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Cortaron la transmisión de las comparecencias en el momento en el que los aspirantes eran cuestionados, se negaron a informar qué preguntas les formularon y, los candidatos a vigilar el acceso a la información en Puebla se negaron a responder preguntas a la prensa.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Gobierno de Moreno Valle es el que más presos políticos tiene en el país. 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Para las elecciones de 2015 el Movimiento por la Alternativa Social, instalarán un Observatorio Electoral Ciudadano.</a:t>
                      </a:r>
                    </a:p>
                  </a:txBody>
                  <a:tcPr marL="68580" marR="68580" marT="0" marB="0"/>
                </a:tc>
              </a:tr>
              <a:tr h="24729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BUAP, el IFAI y CAIP impartieron el Diplomado de Gobierno Abierto; estuvo dirigida a académicos e investigadores, personal de las unidades administrativas de accesos a la información pública, miembros de organizaciones no gubernamentales, asociaciones, agrupaciones de profesionistas y alumnos interesados en el tema.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 la finalidad de fomentar una Cultura de Participación Ciudadana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temprana edad y en el marco del Programa de Inclusión y Alfabetización Digital (PIAD), en el que la Secretaría de Educación Pública (SEP) otorga dispositivos móviles a los alumnos de quinto grado de primaria; la Secretaría de la Contraloría (SC), a través de la Coordinación General de Contraloría Social y Gobierno Abierto, diseñó un programa para que los mismos estudiantes beneficiarios sean quienes vigilen la entrega de estos apoyos y reporten su utilidad. El programa de Contraloría Social denominado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Poblanojitos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2.0 será operado por los propios alumnos, quienes a través del llenado de tres Cédulas de Vigilancia Digitales.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 gobernador, y LA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CEPAL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Jorge signaron un convenio a fin de impulsar políticas públicas de transparencia. El convenio lleva por nombre "Marco de Cooperación Técnica entre el Gobierno de Puebla y la Comisión Económica para América Latina y el Caribe de las Naciones Unidas", y con éste se coordinarán actividades de capacitación, formación de servidores públicos y elaboración de publicaciones conjuntas en temas de gobierno abierto y estrategias digitales.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23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Lugar 15.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8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modelo de apertura se hará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colaboración con Contraloría Social y Gobierno Abierto de Guanajuato, los cuales ya han hecho mesas de diálogo con sociedad civil y el sector público para la construcción de un gobierno abierto en Puebla.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29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Sinaloa</a:t>
            </a:r>
          </a:p>
        </p:txBody>
      </p:sp>
    </p:spTree>
    <p:extLst>
      <p:ext uri="{BB962C8B-B14F-4D97-AF65-F5344CB8AC3E}">
        <p14:creationId xmlns:p14="http://schemas.microsoft.com/office/powerpoint/2010/main" val="119834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13601"/>
            <a:ext cx="8229600" cy="922114"/>
          </a:xfrm>
        </p:spPr>
        <p:txBody>
          <a:bodyPr/>
          <a:lstStyle/>
          <a:p>
            <a:r>
              <a:rPr lang="es-MX" sz="3200" dirty="0" smtClean="0">
                <a:solidFill>
                  <a:schemeClr val="bg1"/>
                </a:solidFill>
              </a:rPr>
              <a:t/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Alianza</a:t>
            </a:r>
            <a:r>
              <a:rPr lang="es-MX" sz="3200" dirty="0" smtClean="0">
                <a:solidFill>
                  <a:prstClr val="white"/>
                </a:solidFill>
              </a:rPr>
              <a:t> </a:t>
            </a:r>
            <a:r>
              <a:rPr lang="es-MX" sz="3200" dirty="0">
                <a:solidFill>
                  <a:prstClr val="white"/>
                </a:solidFill>
              </a:rPr>
              <a:t>para el Gobierno Abierto (AGA)</a:t>
            </a:r>
            <a:endParaRPr lang="es-MX" dirty="0"/>
          </a:p>
        </p:txBody>
      </p:sp>
      <p:graphicFrame>
        <p:nvGraphicFramePr>
          <p:cNvPr id="15" name="14 Diagrama"/>
          <p:cNvGraphicFramePr/>
          <p:nvPr>
            <p:extLst>
              <p:ext uri="{D42A27DB-BD31-4B8C-83A1-F6EECF244321}">
                <p14:modId xmlns:p14="http://schemas.microsoft.com/office/powerpoint/2010/main" val="2804731268"/>
              </p:ext>
            </p:extLst>
          </p:nvPr>
        </p:nvGraphicFramePr>
        <p:xfrm>
          <a:off x="767311" y="2329800"/>
          <a:ext cx="4596778" cy="3403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1331640" y="1478651"/>
            <a:ext cx="3335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8064A2">
                    <a:lumMod val="75000"/>
                  </a:srgbClr>
                </a:solidFill>
              </a:rPr>
              <a:t>¿</a:t>
            </a:r>
            <a:r>
              <a:rPr lang="es-MX" sz="2400" b="1" dirty="0" smtClean="0">
                <a:solidFill>
                  <a:srgbClr val="8064A2">
                    <a:lumMod val="75000"/>
                  </a:srgbClr>
                </a:solidFill>
              </a:rPr>
              <a:t>Qué es la Alianza para el  Gobierno Abierto?</a:t>
            </a:r>
            <a:endParaRPr lang="es-MX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graphicFrame>
        <p:nvGraphicFramePr>
          <p:cNvPr id="17" name="16 Diagrama"/>
          <p:cNvGraphicFramePr/>
          <p:nvPr>
            <p:extLst>
              <p:ext uri="{D42A27DB-BD31-4B8C-83A1-F6EECF244321}">
                <p14:modId xmlns:p14="http://schemas.microsoft.com/office/powerpoint/2010/main" val="860364295"/>
              </p:ext>
            </p:extLst>
          </p:nvPr>
        </p:nvGraphicFramePr>
        <p:xfrm>
          <a:off x="5256000" y="1478651"/>
          <a:ext cx="3407846" cy="4544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19 CuadroTexto"/>
          <p:cNvSpPr txBox="1"/>
          <p:nvPr/>
        </p:nvSpPr>
        <p:spPr>
          <a:xfrm>
            <a:off x="5482223" y="1663316"/>
            <a:ext cx="3335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8064A2">
                    <a:lumMod val="75000"/>
                  </a:srgbClr>
                </a:solidFill>
              </a:rPr>
              <a:t>¿Cómo lograrlo?</a:t>
            </a:r>
            <a:endParaRPr lang="es-MX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21" name="20 Flecha abajo"/>
          <p:cNvSpPr/>
          <p:nvPr/>
        </p:nvSpPr>
        <p:spPr>
          <a:xfrm>
            <a:off x="6587304" y="5432154"/>
            <a:ext cx="432048" cy="360040"/>
          </a:xfrm>
          <a:prstGeom prst="downArrow">
            <a:avLst/>
          </a:prstGeom>
          <a:solidFill>
            <a:srgbClr val="7030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135408" y="5949280"/>
            <a:ext cx="3685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8064A2">
                    <a:lumMod val="75000"/>
                  </a:srgbClr>
                </a:solidFill>
              </a:rPr>
              <a:t>Beneficios Colectivos</a:t>
            </a:r>
            <a:endParaRPr lang="es-MX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175933"/>
              </p:ext>
            </p:extLst>
          </p:nvPr>
        </p:nvGraphicFramePr>
        <p:xfrm>
          <a:off x="179512" y="1162642"/>
          <a:ext cx="8823820" cy="543471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7240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Sinaloa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Comisión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Estatal para el Acceso a la Información Pública del Estado de Sinaloa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Mario  López Valdez (PRI)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10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Feminicidios aumentan </a:t>
                      </a: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155 por ciento con respecto al 2013.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Obras públicas Diputados huyeron cuando firmaron el dictamen que compromete recursos federales para la construcción de dos hospitales, uno en Culiacán y otro en Mazatlán; los recursos son equivalentes</a:t>
                      </a:r>
                      <a:r>
                        <a:rPr lang="es-MX" sz="1000" b="1" i="0" u="sng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s-MX" sz="100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 por ciento de las participaciones federales para el estado</a:t>
                      </a: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F</a:t>
                      </a:r>
                      <a:r>
                        <a:rPr lang="es-MX" sz="100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avorece a contratistas allegados al Presidente EPN</a:t>
                      </a: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s-MX" sz="100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Iniciativa Privada y la Sociedad Civil solicitaron que se repongan las licitaciones aprobadas para los hospitales generales de Culiacán y Mazatlán y no se pongan recursos federales en garantía.</a:t>
                      </a:r>
                      <a:endParaRPr lang="es-MX" sz="1000" b="1" i="0" u="sng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Obras públicas: ICA la mayor constructora del país, dijo el martes que firmó un contrato por 3 mil 989 millones de pesos con la estatal Comisión Nacional del Agua para la construcción de una presa en el norteño estado de Sinaloa.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Explotación infantil:</a:t>
                      </a:r>
                      <a:r>
                        <a:rPr lang="es-MX" sz="1000" b="1" i="0" u="sng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Presencia de</a:t>
                      </a:r>
                      <a:r>
                        <a:rPr lang="es-MX" sz="1000" b="1" i="0" u="sng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niños jornaleros en las carreteras y en los campos agrícolas aún sigue sin control.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Tomas clandestinas provocan incendios en ductos de Petróleos Mexicanos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Presencia de paramilitares y de narcotráfico.</a:t>
                      </a:r>
                      <a:endParaRPr lang="es-MX" sz="1000" b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23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es-MX" sz="1000" b="1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Ceaipes</a:t>
                      </a:r>
                      <a:r>
                        <a:rPr lang="es-MX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el </a:t>
                      </a:r>
                      <a:r>
                        <a:rPr lang="es-MX" sz="1000" b="1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Ismujeres</a:t>
                      </a:r>
                      <a:r>
                        <a:rPr lang="es-MX" sz="10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firman convenio de colaboración interinstitucional, c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el objetivo de establecer mecanismos de colaboración encaminados a desarrollar y promover programas que contribuyan al pleno desarrollo de las sinaloenses.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Camión de la transparencia. Equipado con 12 computadora,</a:t>
                      </a:r>
                      <a:r>
                        <a:rPr lang="es-MX" sz="100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presta todos los servicios que se brindan en el edificio de la CEAIPES. Ha atendido a más de 7000 personas y las consultas más frecuentes son sobre presupuesto y obras públicas. </a:t>
                      </a:r>
                      <a:endParaRPr lang="es-MX" sz="1000" b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Concurso de Investigación en Categoría de Ensayo en materia de transparencia</a:t>
                      </a:r>
                    </a:p>
                  </a:txBody>
                  <a:tcPr marL="68580" marR="68580" marT="0" marB="0"/>
                </a:tc>
              </a:tr>
              <a:tr h="220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9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9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30.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2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Bajas-</a:t>
                      </a:r>
                      <a:r>
                        <a:rPr lang="es-MX" sz="1000" b="1" i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00" b="1" i="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 interés por parte de la iniciativa privada y sociedad civil en asuntos de presupuesto y obras públicas para que exista transparencia y rendición de cuentas. 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Cámara Nacional de Comercio (Canaco), la Cámara Nacional de la Industria de Transformación (</a:t>
                      </a:r>
                      <a:r>
                        <a:rPr lang="es-MX" sz="1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Canacintra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la Confederación Patronal de la República Mexicana (</a:t>
                      </a:r>
                      <a:r>
                        <a:rPr lang="es-MX" sz="1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Coparmex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la </a:t>
                      </a:r>
                      <a:r>
                        <a:rPr lang="es-MX" sz="1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Camara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Nacional de la Industria de Restaurantes y Alimentos Condimentados (</a:t>
                      </a:r>
                      <a:r>
                        <a:rPr lang="es-MX" sz="1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Canirac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Ejecutivos de Ventas y Mercadotecnia, la Cámara Nacional de la Industria de Desarrollo y Promoción de Vivienda (</a:t>
                      </a:r>
                      <a:r>
                        <a:rPr lang="es-MX" sz="1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Canadevi</a:t>
                      </a:r>
                      <a:r>
                        <a:rPr lang="es-MX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y la organización Congreso Abierto Sinaloa </a:t>
                      </a:r>
                      <a:endParaRPr lang="es-MX" sz="1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41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Sonora</a:t>
            </a:r>
          </a:p>
        </p:txBody>
      </p:sp>
    </p:spTree>
    <p:extLst>
      <p:ext uri="{BB962C8B-B14F-4D97-AF65-F5344CB8AC3E}">
        <p14:creationId xmlns:p14="http://schemas.microsoft.com/office/powerpoint/2010/main" val="337521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527809"/>
              </p:ext>
            </p:extLst>
          </p:nvPr>
        </p:nvGraphicFramePr>
        <p:xfrm>
          <a:off x="107504" y="1182705"/>
          <a:ext cx="8823820" cy="532169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7240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Sonora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Transparencia Informativa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Guillermo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Padrés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(PAN)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294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10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Derrame de cianuro por parte de una minera en el municipio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s-MX" sz="1050" b="1" u="sng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Cobarca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Derrame en la mina Buenaventura, generó</a:t>
                      </a:r>
                      <a:r>
                        <a:rPr lang="es-MX" sz="1050" b="1" i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problemas por los </a:t>
                      </a:r>
                      <a:r>
                        <a:rPr lang="es-MX" sz="1050" b="1" i="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 millones de litros de sustancias peligrosas ocasionan al ser humano, las actividades económicas y la naturaleza. Se documentan las afectaciones a la ganadería y al abastecimiento de líquido para las poblaciones cercanas a los 400 kilómetros de corriente hídrica que recorre la mezcla citada. A lo que se suma su filtración a los mantos freáticos, muy difíciles de regenerar.</a:t>
                      </a:r>
                      <a:endParaRPr lang="es-MX" sz="1050" b="1" u="sng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de la tribu yaqui y el Gobernador </a:t>
                      </a: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Padrés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por la construcción de la presa Pinares-Bicentenario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Alta tasa de feminicidios, teniendo en el 2013 un incremento del 200 por ciento.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Incrementó los controles digitales en la importación de calzado a fin de detectar la entrada de calzado subvaluado al país.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Problemas con el narcotráfico (zetas).</a:t>
                      </a:r>
                    </a:p>
                  </a:txBody>
                  <a:tcPr marL="68580" marR="68580" marT="0" marB="0"/>
                </a:tc>
              </a:tr>
              <a:tr h="923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Portal Sonora Transparente, 4to lugar nacional en el Índice de Información Presupuestal Estatal.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Libro Gobierno abierto -presentada el 13 de junio del año pasado por el Instituto Federal de Acceso a la Información y Protección de Datos, el Instituto de Transparencia de Sonora y el Colegio de Sonora- propone un modelo para transitar al open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government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desde las administraciones locales.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 el marco del 36 aniversario del Departamento de Sociología y Administración Pública de la Universidad de Sonora, se organizó el curso de actualización "El gobierno abierto como paradigma de la Administración Pública del siglo XXI", dirigido a estudiantes de esa unidad académica.</a:t>
                      </a:r>
                      <a:endParaRPr lang="es-MX" sz="105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2.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2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</a:t>
                      </a:r>
                      <a:r>
                        <a:rPr lang="es-MX" sz="1100" b="1" i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 condiciones existen en el sector académico por parte del Colegio Sonora y la Universidad Estatal, además que en la administración pública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es consciente con el tema y por su desempeño en los temas de transparencia y acceso a la información, aunque aún no existe un ejercicio de Gobierno Abierto.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6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Tabasco</a:t>
            </a:r>
          </a:p>
        </p:txBody>
      </p:sp>
    </p:spTree>
    <p:extLst>
      <p:ext uri="{BB962C8B-B14F-4D97-AF65-F5344CB8AC3E}">
        <p14:creationId xmlns:p14="http://schemas.microsoft.com/office/powerpoint/2010/main" val="395662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155777"/>
              </p:ext>
            </p:extLst>
          </p:nvPr>
        </p:nvGraphicFramePr>
        <p:xfrm>
          <a:off x="611560" y="1607117"/>
          <a:ext cx="8064896" cy="405413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50888"/>
                <a:gridCol w="6314008"/>
              </a:tblGrid>
              <a:tr h="1787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Tabasco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8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05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nstituto Tabasqueño de Transparencia y Acceso a la Información Pública.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4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Arturo Núñez Jiménez (PRD)</a:t>
                      </a:r>
                    </a:p>
                  </a:txBody>
                  <a:tcPr marL="68580" marR="68580" marT="0" marB="0"/>
                </a:tc>
              </a:tr>
              <a:tr h="214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 ( OSC Activas = 322 y OSC Inactivas = 94 )registradas en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62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Tomas clandestinas PEMEX</a:t>
                      </a:r>
                    </a:p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Afectaciones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por derrames de hidrocarburos de 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Pemex.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aguna de </a:t>
                      </a: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Oxiaque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Encharcamientos e inundaciones a causa de basura en las calles.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Existe operativo de a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utoridades municipales.</a:t>
                      </a:r>
                    </a:p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Tráfico de mujeres y niños en paso fronterizo. Existen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u="sng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ONG´s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activas en este tema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88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Portal Sonora Transparente, 4to lugar nacional en el Índice de Información Presupuestal Estatal  ganador de premio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innovación en transparencia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Libro Gobierno abierto - Propone un modelo para transitar al open </a:t>
                      </a:r>
                      <a:r>
                        <a:rPr lang="es-MX" sz="1050" b="1" i="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government</a:t>
                      </a: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desde las administraciones locales.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Curso de actualización "El gobierno abierto como paradigma de la Administración Pública del siglo XXI", dirigido a estudiantes.</a:t>
                      </a:r>
                      <a:r>
                        <a:rPr lang="es-MX" sz="105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s-MX" sz="105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94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8.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70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Altas- 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Garante y </a:t>
                      </a:r>
                      <a:r>
                        <a:rPr lang="es-MX" sz="1050" b="1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OSC´s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33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Tamaulipas</a:t>
            </a:r>
          </a:p>
        </p:txBody>
      </p:sp>
    </p:spTree>
    <p:extLst>
      <p:ext uri="{BB962C8B-B14F-4D97-AF65-F5344CB8AC3E}">
        <p14:creationId xmlns:p14="http://schemas.microsoft.com/office/powerpoint/2010/main" val="3143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956848"/>
              </p:ext>
            </p:extLst>
          </p:nvPr>
        </p:nvGraphicFramePr>
        <p:xfrm>
          <a:off x="251520" y="1234064"/>
          <a:ext cx="8823820" cy="458758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15651"/>
                <a:gridCol w="6908169"/>
              </a:tblGrid>
              <a:tr h="18891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Tamaulipas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de Transparencia y Acceso a la Información de Tamaulipas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7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Egidio Torre Cantú (PRI)</a:t>
                      </a:r>
                    </a:p>
                  </a:txBody>
                  <a:tcPr marL="68580" marR="68580" marT="0" marB="0"/>
                </a:tc>
              </a:tr>
              <a:tr h="18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1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Después de la reforma fiscal del gobierno del estado, donde la Secretaría de Hacienda, los empresarios y comerciantes de la frontera no dejan de quejarse por el alza del IVA del 11 al 15 por ciento, y culpan al presidente Enrique Peña Nieto del cierre de muchos negocios.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Tamaulipas es uno de los estados donde se presenta escasez de combustible por tomas clandestinas, reconoció la Organización Nacional de Expendedores de Petróleo (</a:t>
                      </a: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Onexpo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Presidente CANACO Matamoros expresa urgencia de operativos de seguridad para asegurar libre tránsito para comerciantes y empresarios.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Tamaulipas encabeza estados con más secuestros (Observatorio </a:t>
                      </a:r>
                      <a:r>
                        <a:rPr lang="es-MX" sz="105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Naiconal</a:t>
                      </a: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Ciudadano).</a:t>
                      </a: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Contraloría del Estados convoca a concurso nacional de cortometrajes relacionados a la cultura de transparencia y rendición de cuentas. (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Conaculta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Gobierno Federal y el IFAI otorgaron el reconocimiento de Mención Honorífica en la categoría municipal a Matamoros por el proyecto “Sistema de Geolocalización de la obra Pública” en el marco del 4º Premio a la Innovación en Transparencia 2014.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Premio Estatal de Transparencia a Municipios ITAIT a Gobierno de Nuevo Laredo.</a:t>
                      </a:r>
                      <a:endParaRPr lang="es-MX" sz="105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0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25.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2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Medias- 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 bien,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Nuevo Laredo tuvo una puntuación alta en responde todas las solicitudes de información, los demás municipios tienen índices bajos, además no se encuentra involucrada la sociedad civil. 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55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Tlaxcala</a:t>
            </a:r>
          </a:p>
        </p:txBody>
      </p:sp>
    </p:spTree>
    <p:extLst>
      <p:ext uri="{BB962C8B-B14F-4D97-AF65-F5344CB8AC3E}">
        <p14:creationId xmlns:p14="http://schemas.microsoft.com/office/powerpoint/2010/main" val="22097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253003"/>
              </p:ext>
            </p:extLst>
          </p:nvPr>
        </p:nvGraphicFramePr>
        <p:xfrm>
          <a:off x="395536" y="1628800"/>
          <a:ext cx="8352928" cy="408560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813420"/>
                <a:gridCol w="6539508"/>
              </a:tblGrid>
              <a:tr h="20099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Tlaxcala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45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Comisión de Acceso a la Información Pública y Protección de Datos Personales del Estado de Tlaxcala.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1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05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Mariano González 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Zarur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(PRI)</a:t>
                      </a:r>
                    </a:p>
                  </a:txBody>
                  <a:tcPr marL="68580" marR="68580" marT="0" marB="0"/>
                </a:tc>
              </a:tr>
              <a:tr h="241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399 ( OSC Activas = 276 y OSC Inactivas = 123 ) registradas en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70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Campo. Proyecto Estratégico de Seguridad Alimentaria</a:t>
                      </a:r>
                      <a:r>
                        <a:rPr lang="es-MX" sz="105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(infraestructura, equipo, material para proyectos productivos)</a:t>
                      </a:r>
                      <a:endParaRPr lang="es-MX" sz="1050" b="1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Desarrollo social. </a:t>
                      </a:r>
                      <a:r>
                        <a:rPr lang="es-MX" sz="1050" b="1" u="sng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Fondo de Infraestructura Social Estatal (FISE) y Fondo de Infraestructura Social Municipal (FISM), dirigidos a obras de infraestructura básica, que beneficien directamente a población en pobreza extrema, localidades con alto o muy alto rezago social.</a:t>
                      </a:r>
                      <a:endParaRPr lang="es-MX" sz="1050" b="1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Economía.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resencia de Tlaxcala en “</a:t>
                      </a:r>
                      <a:r>
                        <a:rPr lang="es-MX" sz="105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Automechanika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2014” Feria Transporte</a:t>
                      </a:r>
                    </a:p>
                    <a:p>
                      <a:pPr marL="285750" lvl="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Transporte. Inicio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operación de autopista de la entidad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actualización de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 registro vehicular de la entidad, a partir del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Programa Gratuito de Canje de Placas, el cual beneficiará a la mayor parte de los automovilistas tlaxcaltecas, tanto del transporte público como privado.</a:t>
                      </a:r>
                      <a:endParaRPr lang="es-MX" sz="105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4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Ninguno</a:t>
                      </a:r>
                      <a:endParaRPr lang="es-MX" sz="105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5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Lugar 21.</a:t>
                      </a:r>
                      <a:r>
                        <a:rPr lang="es-MX" sz="105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s-MX" sz="105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7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5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Bajas- </a:t>
                      </a:r>
                      <a:r>
                        <a:rPr lang="es-MX" sz="105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Gobierno,</a:t>
                      </a:r>
                      <a:r>
                        <a:rPr lang="es-MX" sz="105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existen temas de agenda  que pueden potenciarse a través ejercicios de Gobierno Abierto. </a:t>
                      </a:r>
                      <a:endParaRPr lang="es-MX" sz="105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77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b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2065909" y="2420888"/>
            <a:ext cx="5098380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Veracruz</a:t>
            </a:r>
          </a:p>
        </p:txBody>
      </p:sp>
    </p:spTree>
    <p:extLst>
      <p:ext uri="{BB962C8B-B14F-4D97-AF65-F5344CB8AC3E}">
        <p14:creationId xmlns:p14="http://schemas.microsoft.com/office/powerpoint/2010/main" val="38428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 txBox="1">
            <a:spLocks/>
          </p:cNvSpPr>
          <p:nvPr/>
        </p:nvSpPr>
        <p:spPr>
          <a:xfrm>
            <a:off x="611560" y="5733256"/>
            <a:ext cx="1488173" cy="661764"/>
          </a:xfrm>
          <a:prstGeom prst="rect">
            <a:avLst/>
          </a:prstGeom>
          <a:solidFill>
            <a:schemeClr val="bg1"/>
          </a:solidFill>
          <a:effectLst/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750" dirty="0"/>
          </a:p>
        </p:txBody>
      </p:sp>
      <p:sp>
        <p:nvSpPr>
          <p:cNvPr id="4" name="2 Rectángulo redondeado"/>
          <p:cNvSpPr/>
          <p:nvPr/>
        </p:nvSpPr>
        <p:spPr>
          <a:xfrm>
            <a:off x="1593534" y="1341769"/>
            <a:ext cx="7298946" cy="79108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Contribuir a que las instituciones del Estado mexicano apliquen modelos de gestión y políticas de gobierno abierto encaminadas a la generación de beneficios sociales mediante la generación de información pública útil, su aprovechamiento y  la interacción entre autoridades y sociedad</a:t>
            </a:r>
            <a:endParaRPr lang="es-MX" sz="1200" dirty="0"/>
          </a:p>
        </p:txBody>
      </p:sp>
      <p:sp>
        <p:nvSpPr>
          <p:cNvPr id="5" name="3 Rectángulo redondeado"/>
          <p:cNvSpPr/>
          <p:nvPr/>
        </p:nvSpPr>
        <p:spPr>
          <a:xfrm>
            <a:off x="2051720" y="2276872"/>
            <a:ext cx="6192688" cy="648072"/>
          </a:xfrm>
          <a:prstGeom prst="roundRect">
            <a:avLst/>
          </a:prstGeom>
          <a:solidFill>
            <a:srgbClr val="5E38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Garantizar que las instituciones del Estado mexicano apliquen modelos de gestión y políticas de gobierno abierto encaminadas a la generación de beneficios sociales.</a:t>
            </a:r>
          </a:p>
        </p:txBody>
      </p:sp>
      <p:sp>
        <p:nvSpPr>
          <p:cNvPr id="6" name="10 Rectángulo redondeado"/>
          <p:cNvSpPr/>
          <p:nvPr/>
        </p:nvSpPr>
        <p:spPr>
          <a:xfrm>
            <a:off x="2699792" y="3093932"/>
            <a:ext cx="4961127" cy="57606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/>
              <a:t>Los órganos garantes y sujetos obligados promueven la interacción entre las autoridades y la sociedad y generan información y conocimiento público útil.</a:t>
            </a:r>
          </a:p>
        </p:txBody>
      </p:sp>
      <p:sp>
        <p:nvSpPr>
          <p:cNvPr id="7" name="16 Rectángulo redondeado"/>
          <p:cNvSpPr/>
          <p:nvPr/>
        </p:nvSpPr>
        <p:spPr>
          <a:xfrm>
            <a:off x="2223904" y="5859026"/>
            <a:ext cx="1690117" cy="864096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MODELO NACIONAL DE GOBIERNO ABIERTO</a:t>
            </a:r>
            <a:endParaRPr lang="es-MX" sz="14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271956" y="4797152"/>
            <a:ext cx="2548516" cy="530743"/>
          </a:xfrm>
          <a:prstGeom prst="rect">
            <a:avLst/>
          </a:prstGeom>
          <a:solidFill>
            <a:srgbClr val="275B48"/>
          </a:solidFill>
          <a:effectLst/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dirty="0"/>
              <a:t>Dirección General de Gobierno Abierto y Transparencia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907704" y="3910148"/>
            <a:ext cx="2088232" cy="477369"/>
          </a:xfrm>
          <a:prstGeom prst="rect">
            <a:avLst/>
          </a:prstGeom>
          <a:solidFill>
            <a:srgbClr val="275B48"/>
          </a:solidFill>
          <a:effectLst/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dirty="0"/>
              <a:t>Comisión de Gobierno Abierto y Transparencia</a:t>
            </a:r>
          </a:p>
        </p:txBody>
      </p:sp>
      <p:sp>
        <p:nvSpPr>
          <p:cNvPr id="11" name="16 Rectángulo redondeado"/>
          <p:cNvSpPr/>
          <p:nvPr/>
        </p:nvSpPr>
        <p:spPr>
          <a:xfrm>
            <a:off x="4439596" y="5881690"/>
            <a:ext cx="1690117" cy="841432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MODELO NACIONAL DE </a:t>
            </a:r>
            <a:r>
              <a:rPr lang="es-MX" sz="1400" dirty="0" smtClean="0"/>
              <a:t>TRANSPARENCIA PROACTIVA</a:t>
            </a:r>
            <a:endParaRPr lang="es-MX" sz="1400" dirty="0"/>
          </a:p>
        </p:txBody>
      </p:sp>
      <p:sp>
        <p:nvSpPr>
          <p:cNvPr id="12" name="16 Rectángulo redondeado"/>
          <p:cNvSpPr/>
          <p:nvPr/>
        </p:nvSpPr>
        <p:spPr>
          <a:xfrm>
            <a:off x="6815860" y="5877272"/>
            <a:ext cx="1690117" cy="845850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AGENDA INTERNACIONAL</a:t>
            </a:r>
            <a:endParaRPr lang="es-MX" sz="1400" dirty="0"/>
          </a:p>
        </p:txBody>
      </p:sp>
      <p:sp>
        <p:nvSpPr>
          <p:cNvPr id="14" name="2 Redondear rectángulo de esquina diagonal"/>
          <p:cNvSpPr/>
          <p:nvPr/>
        </p:nvSpPr>
        <p:spPr>
          <a:xfrm>
            <a:off x="693092" y="1260568"/>
            <a:ext cx="701032" cy="872288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OBJETIVO INSTITUCIONAL</a:t>
            </a:r>
          </a:p>
        </p:txBody>
      </p:sp>
      <p:sp>
        <p:nvSpPr>
          <p:cNvPr id="15" name="2 Redondear rectángulo de esquina diagonal"/>
          <p:cNvSpPr/>
          <p:nvPr/>
        </p:nvSpPr>
        <p:spPr>
          <a:xfrm>
            <a:off x="683568" y="2276872"/>
            <a:ext cx="701032" cy="800000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OBJETIVO ESTRATÉGICO</a:t>
            </a:r>
          </a:p>
        </p:txBody>
      </p:sp>
      <p:sp>
        <p:nvSpPr>
          <p:cNvPr id="16" name="2 Redondear rectángulo de esquina diagonal"/>
          <p:cNvSpPr/>
          <p:nvPr/>
        </p:nvSpPr>
        <p:spPr>
          <a:xfrm>
            <a:off x="702433" y="3212976"/>
            <a:ext cx="701032" cy="697172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PROPÓSITO</a:t>
            </a:r>
          </a:p>
        </p:txBody>
      </p:sp>
      <p:sp>
        <p:nvSpPr>
          <p:cNvPr id="17" name="2 Redondear rectángulo de esquina diagonal"/>
          <p:cNvSpPr/>
          <p:nvPr/>
        </p:nvSpPr>
        <p:spPr>
          <a:xfrm>
            <a:off x="722667" y="3999782"/>
            <a:ext cx="701032" cy="1085402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MEDIOS INSTITUCIONALES</a:t>
            </a:r>
          </a:p>
        </p:txBody>
      </p:sp>
      <p:sp>
        <p:nvSpPr>
          <p:cNvPr id="18" name="2 Redondear rectángulo de esquina diagonal"/>
          <p:cNvSpPr/>
          <p:nvPr/>
        </p:nvSpPr>
        <p:spPr>
          <a:xfrm>
            <a:off x="711352" y="5301208"/>
            <a:ext cx="701032" cy="1368151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800" b="1" dirty="0" smtClean="0">
                <a:solidFill>
                  <a:schemeClr val="tx1"/>
                </a:solidFill>
              </a:rPr>
              <a:t>PROGRAMA  INSTITUCIONAL DE GOBIERNO ABIERTO Y TRANSPARENCIA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sp>
        <p:nvSpPr>
          <p:cNvPr id="19" name="1 Título"/>
          <p:cNvSpPr>
            <a:spLocks noGrp="1"/>
          </p:cNvSpPr>
          <p:nvPr>
            <p:ph type="title"/>
          </p:nvPr>
        </p:nvSpPr>
        <p:spPr>
          <a:xfrm rot="16200000">
            <a:off x="-2760993" y="3242544"/>
            <a:ext cx="6354452" cy="534676"/>
          </a:xfrm>
        </p:spPr>
        <p:txBody>
          <a:bodyPr>
            <a:noAutofit/>
          </a:bodyPr>
          <a:lstStyle/>
          <a:p>
            <a:pPr algn="just"/>
            <a:r>
              <a:rPr lang="es-MX" sz="1400" b="1" dirty="0" smtClean="0"/>
              <a:t>Visión: </a:t>
            </a:r>
            <a:r>
              <a:rPr lang="es-MX" sz="1400" dirty="0" smtClean="0"/>
              <a:t>Lograr </a:t>
            </a:r>
            <a:r>
              <a:rPr lang="es-MX" sz="1400" dirty="0"/>
              <a:t>consolidar una nueva forma de gobernanza que asegure la efectividad </a:t>
            </a:r>
            <a:r>
              <a:rPr lang="es-MX" sz="1400" dirty="0" smtClean="0"/>
              <a:t>de las instituciones e </a:t>
            </a:r>
            <a:r>
              <a:rPr lang="es-MX" sz="1400" dirty="0"/>
              <a:t>impacte </a:t>
            </a:r>
            <a:r>
              <a:rPr lang="es-MX" sz="1400" dirty="0" smtClean="0"/>
              <a:t>positivamente en </a:t>
            </a:r>
            <a:r>
              <a:rPr lang="es-MX" sz="1400" dirty="0"/>
              <a:t>la calidad de vida de los ciudadanos</a:t>
            </a:r>
            <a:r>
              <a:rPr lang="es-MX" sz="1400" dirty="0" smtClean="0"/>
              <a:t>.</a:t>
            </a:r>
            <a:endParaRPr lang="es-MX" sz="1400" dirty="0"/>
          </a:p>
        </p:txBody>
      </p:sp>
      <p:sp>
        <p:nvSpPr>
          <p:cNvPr id="25" name="Rectángulo redondeado 24"/>
          <p:cNvSpPr/>
          <p:nvPr/>
        </p:nvSpPr>
        <p:spPr>
          <a:xfrm>
            <a:off x="1782694" y="3836540"/>
            <a:ext cx="7109786" cy="160868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7" name="Grupo 36"/>
          <p:cNvGrpSpPr/>
          <p:nvPr/>
        </p:nvGrpSpPr>
        <p:grpSpPr>
          <a:xfrm>
            <a:off x="2992273" y="5568130"/>
            <a:ext cx="4591956" cy="267001"/>
            <a:chOff x="2464730" y="5704396"/>
            <a:chExt cx="4591956" cy="267001"/>
          </a:xfrm>
        </p:grpSpPr>
        <p:cxnSp>
          <p:nvCxnSpPr>
            <p:cNvPr id="27" name="Conector recto 26"/>
            <p:cNvCxnSpPr>
              <a:endCxn id="11" idx="0"/>
            </p:cNvCxnSpPr>
            <p:nvPr/>
          </p:nvCxnSpPr>
          <p:spPr>
            <a:xfrm flipH="1">
              <a:off x="5337625" y="5704396"/>
              <a:ext cx="3596" cy="267001"/>
            </a:xfrm>
            <a:prstGeom prst="line">
              <a:avLst/>
            </a:prstGeom>
            <a:ln w="254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>
              <a:off x="2464730" y="5750955"/>
              <a:ext cx="4591956" cy="0"/>
            </a:xfrm>
            <a:prstGeom prst="line">
              <a:avLst/>
            </a:prstGeom>
            <a:ln w="254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>
              <a:off x="2488449" y="5750955"/>
              <a:ext cx="1" cy="216024"/>
            </a:xfrm>
            <a:prstGeom prst="line">
              <a:avLst/>
            </a:prstGeom>
            <a:ln w="254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>
              <a:off x="7048147" y="5750955"/>
              <a:ext cx="1" cy="216024"/>
            </a:xfrm>
            <a:prstGeom prst="line">
              <a:avLst/>
            </a:prstGeom>
            <a:ln w="254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1 Título"/>
          <p:cNvSpPr txBox="1">
            <a:spLocks/>
          </p:cNvSpPr>
          <p:nvPr/>
        </p:nvSpPr>
        <p:spPr>
          <a:xfrm>
            <a:off x="4067944" y="4270683"/>
            <a:ext cx="2312721" cy="454461"/>
          </a:xfrm>
          <a:prstGeom prst="rect">
            <a:avLst/>
          </a:prstGeom>
          <a:solidFill>
            <a:srgbClr val="275B48"/>
          </a:solidFill>
          <a:effectLst/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dirty="0" smtClean="0"/>
              <a:t>Coordinación de Acceso a la Información</a:t>
            </a:r>
            <a:endParaRPr lang="es-MX" sz="1400" b="1" dirty="0"/>
          </a:p>
        </p:txBody>
      </p:sp>
      <p:sp>
        <p:nvSpPr>
          <p:cNvPr id="24" name="1 Título"/>
          <p:cNvSpPr txBox="1">
            <a:spLocks/>
          </p:cNvSpPr>
          <p:nvPr/>
        </p:nvSpPr>
        <p:spPr>
          <a:xfrm>
            <a:off x="1619672" y="476672"/>
            <a:ext cx="727280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s-MX" sz="3200" dirty="0" smtClean="0">
                <a:solidFill>
                  <a:schemeClr val="bg1"/>
                </a:solidFill>
              </a:rPr>
              <a:t>Visión estratégica: Alineación de Objetivos 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Título"/>
          <p:cNvSpPr txBox="1">
            <a:spLocks/>
          </p:cNvSpPr>
          <p:nvPr/>
        </p:nvSpPr>
        <p:spPr>
          <a:xfrm>
            <a:off x="666605" y="1520788"/>
            <a:ext cx="8297883" cy="42844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just"/>
            <a:endParaRPr lang="es-MX" sz="14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149480" cy="585095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Contenido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330852"/>
              </p:ext>
            </p:extLst>
          </p:nvPr>
        </p:nvGraphicFramePr>
        <p:xfrm>
          <a:off x="107504" y="1196752"/>
          <a:ext cx="8956514" cy="4591557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130954"/>
                <a:gridCol w="6825560"/>
              </a:tblGrid>
              <a:tr h="20648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85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Órgano garante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Instituto Veracruzano de Acceso a la Información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9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Gobierno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11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Javier Duarte (PRI)</a:t>
                      </a:r>
                    </a:p>
                  </a:txBody>
                  <a:tcPr marL="68580" marR="68580" marT="0" marB="0"/>
                </a:tc>
              </a:tr>
              <a:tr h="1985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Sociedad Civil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 OSC registradas en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INDESOL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431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de Agenda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Portales de transparencia de la gran mayoría de sujetos obligados son deficientes. De los 26 ayuntamientos, sólo 2 o 3 funcionan correctamente.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Clasificaron como “reservada” la información fiscal relativa a la “difusión de mensajes obre programas gubernamentales”.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Defensa del río Bobos por la posible instalación de una presa hidroeléctrica.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Falta de información respecto al </a:t>
                      </a:r>
                      <a:r>
                        <a:rPr lang="es-MX" sz="11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francking</a:t>
                      </a: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lo que ha causando sismos en el estado.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100" b="1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Familiares buscan a sus desaparecidos en los penales de Nuevo León, Tamaulipas y Veracruz.</a:t>
                      </a:r>
                      <a:endParaRPr lang="es-MX" sz="11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324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Proyectos y/o logros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Premio Nacional de Contraloría Social 2014 tiene como objetivo impulsar y reconocer las acciones realizadas por los comités de contraloría social, así como aquellas iniciativas ciudadanas que representen una innovación a los procesos en la materia.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Concurso Nacional de Transparencia en Corto tiene como propósito brindar un espacio de expresión, que promueva la participación activa de los jóvenes sobre la cultura de la transparencia y la rendición de cuentas como mecanismo del combate a la corrupción, a través de cortometrajes que impulsen su creatividad, interés e iniciativa en estos temas.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85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Métrica de</a:t>
                      </a:r>
                      <a:r>
                        <a:rPr lang="es-MX" sz="110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Transparencia CIDE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Lugar 3.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678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Condiciones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Alta- </a:t>
                      </a:r>
                      <a:r>
                        <a:rPr lang="es-MX" sz="11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modelo de apertura se hará con el Órgano de Fiscalización Superior del Estado, que</a:t>
                      </a:r>
                      <a:r>
                        <a:rPr lang="es-MX" sz="11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está interesado en reunir a organizaciones de la sociedad civil interesadas en contribuir a sistemas de control público.</a:t>
                      </a:r>
                      <a:endParaRPr lang="es-MX" sz="11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52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p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1326631" y="2452120"/>
            <a:ext cx="6576935" cy="972108"/>
          </a:xfrm>
          <a:prstGeom prst="rect">
            <a:avLst/>
          </a:prstGeom>
          <a:effectLst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s-MX" sz="4000" b="0" dirty="0" smtClean="0">
                <a:solidFill>
                  <a:prstClr val="white"/>
                </a:solidFill>
                <a:latin typeface="Calibri"/>
                <a:cs typeface="Calibri"/>
              </a:rPr>
              <a:t>Dirección General de Gobierno Abierto y Transparencia</a:t>
            </a:r>
            <a:endParaRPr lang="es-MX" sz="4000" b="0" dirty="0">
              <a:solidFill>
                <a:prstClr val="white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96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733256"/>
            <a:ext cx="10081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8" name="Rectángulo 17"/>
          <p:cNvSpPr/>
          <p:nvPr/>
        </p:nvSpPr>
        <p:spPr>
          <a:xfrm>
            <a:off x="3635896" y="4973488"/>
            <a:ext cx="4741212" cy="1191816"/>
          </a:xfrm>
          <a:prstGeom prst="roundRect">
            <a:avLst/>
          </a:prstGeom>
          <a:noFill/>
          <a:ln>
            <a:solidFill>
              <a:srgbClr val="602F7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tabLst>
                <a:tab pos="182563" algn="l"/>
              </a:tabLst>
            </a:pP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Identificación, </a:t>
            </a:r>
            <a:r>
              <a:rPr lang="es-MX" sz="1600" b="1" dirty="0" smtClean="0">
                <a:solidFill>
                  <a:schemeClr val="accent4">
                    <a:lumMod val="75000"/>
                  </a:schemeClr>
                </a:solidFill>
              </a:rPr>
              <a:t>estudio </a:t>
            </a: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y </a:t>
            </a:r>
            <a:r>
              <a:rPr lang="es-MX" sz="1600" b="1" dirty="0" smtClean="0">
                <a:solidFill>
                  <a:schemeClr val="accent4">
                    <a:lumMod val="75000"/>
                  </a:schemeClr>
                </a:solidFill>
              </a:rPr>
              <a:t>propuesta </a:t>
            </a: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de </a:t>
            </a:r>
            <a:r>
              <a:rPr lang="es-MX" sz="1600" b="1" dirty="0" smtClean="0">
                <a:solidFill>
                  <a:schemeClr val="accent4">
                    <a:lumMod val="75000"/>
                  </a:schemeClr>
                </a:solidFill>
              </a:rPr>
              <a:t>solución </a:t>
            </a: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de problemáticas públicas mediante esquemas colaborativos, generación de conocimiento público y apoyo en tecnologías de información</a:t>
            </a:r>
            <a:r>
              <a:rPr lang="es-MX" sz="1600" b="1" dirty="0" smtClean="0">
                <a:solidFill>
                  <a:schemeClr val="bg1"/>
                </a:solidFill>
              </a:rPr>
              <a:t>.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29" name="1 Título"/>
          <p:cNvSpPr>
            <a:spLocks noGrp="1"/>
          </p:cNvSpPr>
          <p:nvPr>
            <p:ph type="title"/>
          </p:nvPr>
        </p:nvSpPr>
        <p:spPr>
          <a:xfrm>
            <a:off x="1162740" y="1628800"/>
            <a:ext cx="7525534" cy="389376"/>
          </a:xfrm>
        </p:spPr>
        <p:txBody>
          <a:bodyPr>
            <a:noAutofit/>
          </a:bodyPr>
          <a:lstStyle/>
          <a:p>
            <a:r>
              <a:rPr lang="es-MX" sz="16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Implementación en dos </a:t>
            </a:r>
            <a:r>
              <a:rPr lang="es-MX" sz="16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Vías: </a:t>
            </a:r>
            <a:r>
              <a:rPr lang="es-MX" sz="1600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Política </a:t>
            </a:r>
            <a:r>
              <a:rPr lang="es-MX" sz="1600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pública / </a:t>
            </a:r>
            <a:r>
              <a:rPr lang="es-MX" sz="1600" dirty="0" smtClean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Casos </a:t>
            </a:r>
            <a:r>
              <a:rPr lang="es-MX" sz="1600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estratégicos de experimentación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785424" y="548680"/>
            <a:ext cx="6458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Modelo Nacional de Gobierno Abierto</a:t>
            </a:r>
            <a:endParaRPr lang="es-MX" sz="2400" dirty="0">
              <a:solidFill>
                <a:schemeClr val="bg1"/>
              </a:solidFill>
            </a:endParaRPr>
          </a:p>
        </p:txBody>
      </p:sp>
      <p:grpSp>
        <p:nvGrpSpPr>
          <p:cNvPr id="57" name="56 Grupo"/>
          <p:cNvGrpSpPr/>
          <p:nvPr/>
        </p:nvGrpSpPr>
        <p:grpSpPr>
          <a:xfrm>
            <a:off x="971600" y="2332960"/>
            <a:ext cx="7920880" cy="4195547"/>
            <a:chOff x="971600" y="2415184"/>
            <a:chExt cx="7920880" cy="4260721"/>
          </a:xfrm>
        </p:grpSpPr>
        <p:sp>
          <p:nvSpPr>
            <p:cNvPr id="10" name="21 Triángulo isósceles"/>
            <p:cNvSpPr/>
            <p:nvPr/>
          </p:nvSpPr>
          <p:spPr>
            <a:xfrm>
              <a:off x="1691680" y="2601842"/>
              <a:ext cx="936104" cy="899166"/>
            </a:xfrm>
            <a:prstGeom prst="ellipse">
              <a:avLst/>
            </a:prstGeom>
            <a:solidFill>
              <a:srgbClr val="602F7B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2015</a:t>
              </a:r>
              <a:endParaRPr lang="es-MX" b="1" dirty="0"/>
            </a:p>
          </p:txBody>
        </p:sp>
        <p:sp>
          <p:nvSpPr>
            <p:cNvPr id="14" name="25 CuadroTexto"/>
            <p:cNvSpPr txBox="1"/>
            <p:nvPr/>
          </p:nvSpPr>
          <p:spPr>
            <a:xfrm>
              <a:off x="1213741" y="4012561"/>
              <a:ext cx="2206131" cy="539461"/>
            </a:xfrm>
            <a:prstGeom prst="roundRect">
              <a:avLst/>
            </a:prstGeom>
            <a:ln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>
              <a:defPPr>
                <a:defRPr lang="es-MX"/>
              </a:defPPr>
              <a:lvl1pPr algn="ctr">
                <a:lnSpc>
                  <a:spcPct val="90000"/>
                </a:lnSpc>
                <a:defRPr sz="2000" b="1">
                  <a:solidFill>
                    <a:schemeClr val="accent4">
                      <a:lumMod val="75000"/>
                    </a:schemeClr>
                  </a:solidFill>
                </a:defRPr>
              </a:lvl1pPr>
            </a:lstStyle>
            <a:p>
              <a:r>
                <a:rPr lang="es-MX" sz="1400" b="0" dirty="0">
                  <a:solidFill>
                    <a:schemeClr val="tx1"/>
                  </a:solidFill>
                </a:rPr>
                <a:t>Implementación </a:t>
              </a:r>
            </a:p>
            <a:p>
              <a:r>
                <a:rPr lang="es-MX" sz="1400" b="0" dirty="0">
                  <a:solidFill>
                    <a:schemeClr val="tx1"/>
                  </a:solidFill>
                </a:rPr>
                <a:t>Grupos </a:t>
              </a:r>
              <a:r>
                <a:rPr lang="es-MX" sz="1400" b="0" dirty="0" smtClean="0">
                  <a:solidFill>
                    <a:schemeClr val="tx1"/>
                  </a:solidFill>
                </a:rPr>
                <a:t>experimentales de </a:t>
              </a:r>
              <a:endParaRPr lang="es-MX" sz="1400" b="0" dirty="0">
                <a:solidFill>
                  <a:schemeClr val="tx1"/>
                </a:solidFill>
              </a:endParaRPr>
            </a:p>
          </p:txBody>
        </p:sp>
        <p:sp>
          <p:nvSpPr>
            <p:cNvPr id="15" name="26 CuadroTexto"/>
            <p:cNvSpPr txBox="1"/>
            <p:nvPr/>
          </p:nvSpPr>
          <p:spPr>
            <a:xfrm>
              <a:off x="5364088" y="2415184"/>
              <a:ext cx="2160240" cy="1259320"/>
            </a:xfrm>
            <a:prstGeom prst="roundRect">
              <a:avLst/>
            </a:prstGeom>
            <a:ln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MX" b="1" dirty="0" smtClean="0">
                  <a:solidFill>
                    <a:schemeClr val="accent4">
                      <a:lumMod val="75000"/>
                    </a:schemeClr>
                  </a:solidFill>
                </a:rPr>
                <a:t>Estabilización</a:t>
              </a:r>
              <a:r>
                <a:rPr lang="es-MX" sz="1400" dirty="0"/>
                <a:t>.</a:t>
              </a:r>
              <a:r>
                <a:rPr lang="es-MX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>
                <a:lnSpc>
                  <a:spcPct val="90000"/>
                </a:lnSpc>
              </a:pPr>
              <a:r>
                <a:rPr lang="es-MX" sz="1400" dirty="0" smtClean="0"/>
                <a:t>Incorporar más Grupos </a:t>
              </a:r>
              <a:r>
                <a:rPr lang="es-MX" sz="1400" dirty="0"/>
                <a:t>de </a:t>
              </a:r>
              <a:r>
                <a:rPr lang="es-MX" sz="1400" dirty="0" smtClean="0"/>
                <a:t>Implementación. Los resultados de la Política se van sofisticando.</a:t>
              </a:r>
              <a:endParaRPr lang="es-MX" sz="1400" dirty="0"/>
            </a:p>
          </p:txBody>
        </p:sp>
        <p:sp>
          <p:nvSpPr>
            <p:cNvPr id="24" name="25 CuadroTexto"/>
            <p:cNvSpPr txBox="1"/>
            <p:nvPr/>
          </p:nvSpPr>
          <p:spPr>
            <a:xfrm>
              <a:off x="971600" y="5397023"/>
              <a:ext cx="2350190" cy="12788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MX" sz="1400" dirty="0" smtClean="0"/>
                <a:t>Selección de Casos</a:t>
              </a:r>
            </a:p>
            <a:p>
              <a:pPr algn="ctr">
                <a:lnSpc>
                  <a:spcPct val="90000"/>
                </a:lnSpc>
              </a:pPr>
              <a:r>
                <a:rPr lang="es-MX" sz="1400" dirty="0" smtClean="0"/>
                <a:t> específicos locales</a:t>
              </a:r>
            </a:p>
            <a:p>
              <a:pPr algn="ctr">
                <a:lnSpc>
                  <a:spcPct val="90000"/>
                </a:lnSpc>
              </a:pPr>
              <a:r>
                <a:rPr lang="es-MX" sz="1400" dirty="0" smtClean="0"/>
                <a:t>(voluntarios)</a:t>
              </a:r>
            </a:p>
            <a:p>
              <a:pPr algn="ctr">
                <a:lnSpc>
                  <a:spcPct val="90000"/>
                </a:lnSpc>
              </a:pPr>
              <a:endParaRPr lang="es-MX" sz="1400" dirty="0"/>
            </a:p>
            <a:p>
              <a:pPr algn="ctr">
                <a:lnSpc>
                  <a:spcPct val="90000"/>
                </a:lnSpc>
              </a:pPr>
              <a:endParaRPr lang="es-MX" sz="1400" dirty="0" smtClean="0"/>
            </a:p>
            <a:p>
              <a:pPr algn="ctr">
                <a:lnSpc>
                  <a:spcPct val="90000"/>
                </a:lnSpc>
              </a:pPr>
              <a:endParaRPr lang="es-MX" sz="1400" dirty="0" smtClean="0"/>
            </a:p>
          </p:txBody>
        </p:sp>
        <p:sp>
          <p:nvSpPr>
            <p:cNvPr id="25" name="25 CuadroTexto"/>
            <p:cNvSpPr txBox="1"/>
            <p:nvPr/>
          </p:nvSpPr>
          <p:spPr>
            <a:xfrm>
              <a:off x="3552572" y="3999057"/>
              <a:ext cx="2016224" cy="688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MX" sz="1400" dirty="0" smtClean="0"/>
                <a:t>Ampliación de casos de éxito y retroalimentación de políticas </a:t>
              </a:r>
            </a:p>
          </p:txBody>
        </p:sp>
        <p:sp>
          <p:nvSpPr>
            <p:cNvPr id="30" name="21 Triángulo isósceles"/>
            <p:cNvSpPr/>
            <p:nvPr/>
          </p:nvSpPr>
          <p:spPr>
            <a:xfrm>
              <a:off x="3995936" y="2601842"/>
              <a:ext cx="936104" cy="899166"/>
            </a:xfrm>
            <a:prstGeom prst="ellipse">
              <a:avLst/>
            </a:prstGeom>
            <a:solidFill>
              <a:srgbClr val="602F7B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2016</a:t>
              </a:r>
              <a:endParaRPr lang="es-MX" b="1" dirty="0"/>
            </a:p>
          </p:txBody>
        </p:sp>
        <p:sp>
          <p:nvSpPr>
            <p:cNvPr id="31" name="21 Triángulo isósceles"/>
            <p:cNvSpPr/>
            <p:nvPr/>
          </p:nvSpPr>
          <p:spPr>
            <a:xfrm>
              <a:off x="7956376" y="2673850"/>
              <a:ext cx="936104" cy="899166"/>
            </a:xfrm>
            <a:prstGeom prst="ellipse">
              <a:avLst/>
            </a:prstGeom>
            <a:solidFill>
              <a:srgbClr val="602F7B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2017</a:t>
              </a:r>
              <a:endParaRPr lang="es-MX" b="1" dirty="0"/>
            </a:p>
          </p:txBody>
        </p:sp>
        <p:cxnSp>
          <p:nvCxnSpPr>
            <p:cNvPr id="37" name="36 Conector recto"/>
            <p:cNvCxnSpPr>
              <a:stCxn id="10" idx="6"/>
              <a:endCxn id="30" idx="2"/>
            </p:cNvCxnSpPr>
            <p:nvPr/>
          </p:nvCxnSpPr>
          <p:spPr>
            <a:xfrm>
              <a:off x="2627784" y="3051425"/>
              <a:ext cx="1368152" cy="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>
              <a:stCxn id="30" idx="6"/>
              <a:endCxn id="15" idx="1"/>
            </p:cNvCxnSpPr>
            <p:nvPr/>
          </p:nvCxnSpPr>
          <p:spPr>
            <a:xfrm flipV="1">
              <a:off x="4932040" y="3044845"/>
              <a:ext cx="432048" cy="6581"/>
            </a:xfrm>
            <a:prstGeom prst="line">
              <a:avLst/>
            </a:prstGeom>
            <a:ln>
              <a:solidFill>
                <a:srgbClr val="602F7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7524328" y="3123433"/>
              <a:ext cx="432048" cy="0"/>
            </a:xfrm>
            <a:prstGeom prst="line">
              <a:avLst/>
            </a:prstGeom>
            <a:ln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1 Flecha abajo"/>
            <p:cNvSpPr/>
            <p:nvPr/>
          </p:nvSpPr>
          <p:spPr>
            <a:xfrm>
              <a:off x="2051720" y="3573016"/>
              <a:ext cx="180020" cy="251395"/>
            </a:xfrm>
            <a:prstGeom prst="downArrow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3" name="52 Flecha abajo"/>
            <p:cNvSpPr/>
            <p:nvPr/>
          </p:nvSpPr>
          <p:spPr>
            <a:xfrm>
              <a:off x="4355976" y="3588390"/>
              <a:ext cx="180020" cy="251395"/>
            </a:xfrm>
            <a:prstGeom prst="downArrow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4" name="53 Flecha arriba y abajo"/>
            <p:cNvSpPr/>
            <p:nvPr/>
          </p:nvSpPr>
          <p:spPr>
            <a:xfrm>
              <a:off x="2051720" y="4625149"/>
              <a:ext cx="180020" cy="297730"/>
            </a:xfrm>
            <a:prstGeom prst="upDownArrow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55" name="Rectángulo redondeado 7"/>
          <p:cNvSpPr/>
          <p:nvPr/>
        </p:nvSpPr>
        <p:spPr>
          <a:xfrm rot="16200000">
            <a:off x="-351173" y="5438007"/>
            <a:ext cx="1899047" cy="473321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MX" sz="1200" b="1" dirty="0">
                <a:solidFill>
                  <a:schemeClr val="accent4">
                    <a:lumMod val="75000"/>
                  </a:schemeClr>
                </a:solidFill>
              </a:rPr>
              <a:t>Proyectos Estratégicos  (Piloto)</a:t>
            </a:r>
          </a:p>
        </p:txBody>
      </p:sp>
      <p:sp>
        <p:nvSpPr>
          <p:cNvPr id="59" name="Rectángulo redondeado 7"/>
          <p:cNvSpPr/>
          <p:nvPr/>
        </p:nvSpPr>
        <p:spPr>
          <a:xfrm rot="16200000">
            <a:off x="-193522" y="3984212"/>
            <a:ext cx="1583745" cy="473321"/>
          </a:xfrm>
          <a:prstGeom prst="roundRect">
            <a:avLst/>
          </a:prstGeom>
          <a:ln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MX" sz="1200" b="1" dirty="0">
                <a:solidFill>
                  <a:schemeClr val="accent4">
                    <a:lumMod val="75000"/>
                  </a:schemeClr>
                </a:solidFill>
              </a:rPr>
              <a:t>Institucionalización de la Política Pública</a:t>
            </a:r>
          </a:p>
        </p:txBody>
      </p:sp>
      <p:sp>
        <p:nvSpPr>
          <p:cNvPr id="60" name="59 Flecha derecha"/>
          <p:cNvSpPr/>
          <p:nvPr/>
        </p:nvSpPr>
        <p:spPr>
          <a:xfrm>
            <a:off x="971600" y="4122242"/>
            <a:ext cx="288032" cy="216239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1" name="60 Flecha derecha"/>
          <p:cNvSpPr/>
          <p:nvPr/>
        </p:nvSpPr>
        <p:spPr>
          <a:xfrm>
            <a:off x="979984" y="5485782"/>
            <a:ext cx="288032" cy="216239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dk1"/>
              </a:solidFill>
            </a:endParaRPr>
          </a:p>
        </p:txBody>
      </p:sp>
      <p:sp>
        <p:nvSpPr>
          <p:cNvPr id="3" name="Elipse 2"/>
          <p:cNvSpPr/>
          <p:nvPr/>
        </p:nvSpPr>
        <p:spPr>
          <a:xfrm>
            <a:off x="1115616" y="5034056"/>
            <a:ext cx="1990107" cy="11525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2449506" y="6302960"/>
            <a:ext cx="5722894" cy="531209"/>
          </a:xfrm>
          <a:prstGeom prst="roundRect">
            <a:avLst/>
          </a:prstGeom>
          <a:ln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lnSpc>
                <a:spcPct val="90000"/>
              </a:lnSpc>
              <a:defRPr sz="20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algn="l"/>
            <a:r>
              <a:rPr lang="es-MX" sz="1400" dirty="0" smtClean="0">
                <a:solidFill>
                  <a:schemeClr val="tx1"/>
                </a:solidFill>
              </a:rPr>
              <a:t>Nota: </a:t>
            </a:r>
            <a:r>
              <a:rPr lang="es-MX" sz="1400" b="0" dirty="0" smtClean="0">
                <a:solidFill>
                  <a:schemeClr val="tx1"/>
                </a:solidFill>
              </a:rPr>
              <a:t>La experiencia de los pilotajes fortalecerán la política nacional de gobierno abierto. </a:t>
            </a:r>
            <a:endParaRPr lang="es-MX" sz="1400" b="0" dirty="0">
              <a:solidFill>
                <a:schemeClr val="tx1"/>
              </a:solidFill>
            </a:endParaRPr>
          </a:p>
        </p:txBody>
      </p:sp>
      <p:sp>
        <p:nvSpPr>
          <p:cNvPr id="27" name="59 Flecha derecha"/>
          <p:cNvSpPr/>
          <p:nvPr/>
        </p:nvSpPr>
        <p:spPr>
          <a:xfrm>
            <a:off x="3264540" y="5485782"/>
            <a:ext cx="288032" cy="216239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53 Flecha arriba y abajo"/>
          <p:cNvSpPr/>
          <p:nvPr/>
        </p:nvSpPr>
        <p:spPr>
          <a:xfrm>
            <a:off x="6444208" y="4365361"/>
            <a:ext cx="180020" cy="293176"/>
          </a:xfrm>
          <a:prstGeom prst="up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509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 txBox="1">
            <a:spLocks/>
          </p:cNvSpPr>
          <p:nvPr/>
        </p:nvSpPr>
        <p:spPr>
          <a:xfrm>
            <a:off x="611560" y="5791572"/>
            <a:ext cx="1488173" cy="661764"/>
          </a:xfrm>
          <a:prstGeom prst="rect">
            <a:avLst/>
          </a:prstGeom>
          <a:solidFill>
            <a:schemeClr val="bg1"/>
          </a:solidFill>
          <a:effectLst/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750" dirty="0"/>
          </a:p>
        </p:txBody>
      </p:sp>
      <p:sp>
        <p:nvSpPr>
          <p:cNvPr id="4" name="2 Rectángulo redondeado"/>
          <p:cNvSpPr/>
          <p:nvPr/>
        </p:nvSpPr>
        <p:spPr>
          <a:xfrm>
            <a:off x="1593534" y="1341769"/>
            <a:ext cx="6578866" cy="64707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1. Modelo Nacional de Gobierno Abierto</a:t>
            </a:r>
            <a:endParaRPr lang="es-MX" sz="1600" dirty="0"/>
          </a:p>
        </p:txBody>
      </p:sp>
      <p:sp>
        <p:nvSpPr>
          <p:cNvPr id="11" name="16 Rectángulo redondeado"/>
          <p:cNvSpPr/>
          <p:nvPr/>
        </p:nvSpPr>
        <p:spPr>
          <a:xfrm>
            <a:off x="1591502" y="2206977"/>
            <a:ext cx="2980498" cy="841432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1.1 Promover </a:t>
            </a:r>
            <a:r>
              <a:rPr lang="es-MX" sz="1400" dirty="0"/>
              <a:t>la apertura como modelo que permita construir instituciones y sociedades </a:t>
            </a:r>
            <a:r>
              <a:rPr lang="es-MX" sz="1400" dirty="0" smtClean="0"/>
              <a:t>abiertas</a:t>
            </a:r>
            <a:endParaRPr lang="es-MX" sz="1400" dirty="0"/>
          </a:p>
        </p:txBody>
      </p:sp>
      <p:sp>
        <p:nvSpPr>
          <p:cNvPr id="13" name="16 Rectángulo redondeado"/>
          <p:cNvSpPr/>
          <p:nvPr/>
        </p:nvSpPr>
        <p:spPr>
          <a:xfrm>
            <a:off x="5479934" y="2178791"/>
            <a:ext cx="2980498" cy="86961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1.2 Fomentar </a:t>
            </a:r>
            <a:r>
              <a:rPr lang="es-MX" sz="1400" dirty="0"/>
              <a:t>lógicas colaborativas entre ciudadanos y autoridades para el uso estratégico de la información y el conocimiento </a:t>
            </a:r>
            <a:r>
              <a:rPr lang="es-MX" sz="1400" dirty="0" smtClean="0"/>
              <a:t>público</a:t>
            </a:r>
            <a:endParaRPr lang="es-MX" sz="1400" dirty="0"/>
          </a:p>
        </p:txBody>
      </p:sp>
      <p:sp>
        <p:nvSpPr>
          <p:cNvPr id="19" name="1 Título"/>
          <p:cNvSpPr>
            <a:spLocks noGrp="1"/>
          </p:cNvSpPr>
          <p:nvPr>
            <p:ph type="title"/>
          </p:nvPr>
        </p:nvSpPr>
        <p:spPr>
          <a:xfrm>
            <a:off x="1691680" y="548680"/>
            <a:ext cx="7933516" cy="677408"/>
          </a:xfrm>
        </p:spPr>
        <p:txBody>
          <a:bodyPr>
            <a:noAutofit/>
          </a:bodyPr>
          <a:lstStyle/>
          <a:p>
            <a:pPr algn="l"/>
            <a:r>
              <a:rPr lang="es-MX" sz="2400" b="1" dirty="0">
                <a:solidFill>
                  <a:schemeClr val="bg1"/>
                </a:solidFill>
              </a:rPr>
              <a:t>Programa Nacional de Gobierno Abierto y Transparencia</a:t>
            </a:r>
          </a:p>
        </p:txBody>
      </p:sp>
      <p:sp>
        <p:nvSpPr>
          <p:cNvPr id="25" name="2 Redondear rectángulo de esquina diagonal"/>
          <p:cNvSpPr/>
          <p:nvPr/>
        </p:nvSpPr>
        <p:spPr>
          <a:xfrm>
            <a:off x="693144" y="1988840"/>
            <a:ext cx="464957" cy="1368151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ESTRATEGIAS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14" name="2 Redondear rectángulo de esquina diagonal"/>
          <p:cNvSpPr/>
          <p:nvPr/>
        </p:nvSpPr>
        <p:spPr>
          <a:xfrm>
            <a:off x="693144" y="3480457"/>
            <a:ext cx="464957" cy="1368151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LÍNEAS DE ACCIÓN</a:t>
            </a:r>
            <a:endParaRPr lang="es-MX" sz="1400" b="1" dirty="0">
              <a:solidFill>
                <a:schemeClr val="tx1"/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5015923" y="2017026"/>
            <a:ext cx="50882" cy="406941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1355646" y="3160774"/>
            <a:ext cx="36093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 smtClean="0"/>
              <a:t>1.1.1</a:t>
            </a:r>
            <a:r>
              <a:rPr lang="es-ES" sz="1100" dirty="0" smtClean="0"/>
              <a:t>. Establecer estándares </a:t>
            </a:r>
            <a:r>
              <a:rPr lang="es-ES" sz="1100" dirty="0"/>
              <a:t>de gobierno </a:t>
            </a:r>
            <a:r>
              <a:rPr lang="es-ES" sz="1100" dirty="0" smtClean="0"/>
              <a:t>abierto</a:t>
            </a:r>
          </a:p>
          <a:p>
            <a:r>
              <a:rPr lang="es-MX" sz="1100" b="1" dirty="0" smtClean="0"/>
              <a:t>1.1.2. </a:t>
            </a:r>
            <a:r>
              <a:rPr lang="es-MX" sz="1100" dirty="0" smtClean="0"/>
              <a:t>Elaborar guía </a:t>
            </a:r>
            <a:r>
              <a:rPr lang="es-MX" sz="1100" dirty="0"/>
              <a:t>para la aplicación de estándares de gobierno </a:t>
            </a:r>
            <a:r>
              <a:rPr lang="es-MX" sz="1100" dirty="0" smtClean="0"/>
              <a:t>abierto</a:t>
            </a:r>
          </a:p>
          <a:p>
            <a:r>
              <a:rPr lang="es-MX" sz="1100" b="1" dirty="0" smtClean="0"/>
              <a:t>1.1.3. </a:t>
            </a:r>
            <a:r>
              <a:rPr lang="es-MX" sz="1100" dirty="0" smtClean="0"/>
              <a:t>Capacitar </a:t>
            </a:r>
            <a:r>
              <a:rPr lang="es-MX" sz="1100" dirty="0"/>
              <a:t>y </a:t>
            </a:r>
            <a:r>
              <a:rPr lang="es-MX" sz="1100" dirty="0" smtClean="0"/>
              <a:t>sensibilizar la </a:t>
            </a:r>
            <a:r>
              <a:rPr lang="es-MX" sz="1100" dirty="0"/>
              <a:t>guía de los estándares de gobierno </a:t>
            </a:r>
            <a:r>
              <a:rPr lang="es-MX" sz="1100" dirty="0" smtClean="0"/>
              <a:t>abierto</a:t>
            </a:r>
          </a:p>
          <a:p>
            <a:r>
              <a:rPr lang="es-MX" sz="1100" b="1" dirty="0" smtClean="0"/>
              <a:t>1.1.4</a:t>
            </a:r>
            <a:r>
              <a:rPr lang="es-MX" sz="1100" dirty="0" smtClean="0"/>
              <a:t> Atender consultas </a:t>
            </a:r>
            <a:r>
              <a:rPr lang="es-MX" sz="1100" dirty="0"/>
              <a:t>normativas y técnicas de gobierno </a:t>
            </a:r>
            <a:r>
              <a:rPr lang="es-MX" sz="1100" dirty="0" smtClean="0"/>
              <a:t>abierto</a:t>
            </a:r>
          </a:p>
          <a:p>
            <a:r>
              <a:rPr lang="es-MX" sz="1100" b="1" dirty="0" smtClean="0"/>
              <a:t>1.1.5</a:t>
            </a:r>
            <a:r>
              <a:rPr lang="es-MX" sz="1100" dirty="0" smtClean="0"/>
              <a:t> Verificar </a:t>
            </a:r>
            <a:r>
              <a:rPr lang="es-MX" sz="1100" dirty="0"/>
              <a:t>del cumplimiento de la guía de gobierno abierto en los sujetos obligados</a:t>
            </a:r>
            <a:endParaRPr lang="es-ES" sz="1100" dirty="0"/>
          </a:p>
        </p:txBody>
      </p:sp>
      <p:sp>
        <p:nvSpPr>
          <p:cNvPr id="6" name="Rectángulo 5"/>
          <p:cNvSpPr/>
          <p:nvPr/>
        </p:nvSpPr>
        <p:spPr>
          <a:xfrm>
            <a:off x="5066805" y="3140968"/>
            <a:ext cx="380694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dirty="0" smtClean="0"/>
              <a:t>1.2.1</a:t>
            </a:r>
            <a:r>
              <a:rPr lang="es-ES" sz="1100" dirty="0" smtClean="0"/>
              <a:t> Diseñar </a:t>
            </a:r>
            <a:r>
              <a:rPr lang="es-ES" sz="1100" dirty="0"/>
              <a:t>y </a:t>
            </a:r>
            <a:r>
              <a:rPr lang="es-ES" sz="1100" dirty="0" smtClean="0"/>
              <a:t>asesorar proyectos </a:t>
            </a:r>
            <a:r>
              <a:rPr lang="es-ES" sz="1100" dirty="0"/>
              <a:t>piloto de gobierno </a:t>
            </a:r>
            <a:r>
              <a:rPr lang="es-ES" sz="1100" dirty="0" smtClean="0"/>
              <a:t>abierto</a:t>
            </a:r>
          </a:p>
          <a:p>
            <a:r>
              <a:rPr lang="es-MX" sz="1100" b="1" dirty="0" smtClean="0"/>
              <a:t>1.2.2</a:t>
            </a:r>
            <a:r>
              <a:rPr lang="es-MX" sz="1100" dirty="0" smtClean="0"/>
              <a:t> Desarrollar proyecto </a:t>
            </a:r>
            <a:r>
              <a:rPr lang="es-MX" sz="1100" dirty="0"/>
              <a:t>piloto de gobierno abierto al interior del </a:t>
            </a:r>
            <a:r>
              <a:rPr lang="es-MX" sz="1100" dirty="0" smtClean="0"/>
              <a:t>Instituto</a:t>
            </a:r>
          </a:p>
          <a:p>
            <a:r>
              <a:rPr lang="es-MX" sz="1100" b="1" dirty="0" smtClean="0"/>
              <a:t>1.2.3</a:t>
            </a:r>
            <a:r>
              <a:rPr lang="es-MX" sz="1100" dirty="0" smtClean="0"/>
              <a:t> Implementar una la </a:t>
            </a:r>
            <a:r>
              <a:rPr lang="es-MX" sz="1100" dirty="0"/>
              <a:t>estrategia de difusión, formación y socialización de proyectos de gobierno </a:t>
            </a:r>
            <a:r>
              <a:rPr lang="es-MX" sz="1100" dirty="0" smtClean="0"/>
              <a:t>abierto.</a:t>
            </a:r>
          </a:p>
          <a:p>
            <a:r>
              <a:rPr lang="es-MX" sz="1100" b="1" dirty="0" smtClean="0"/>
              <a:t>1.2.4</a:t>
            </a:r>
            <a:r>
              <a:rPr lang="es-MX" sz="1100" dirty="0" smtClean="0"/>
              <a:t> Trabajar con Sectores de la Sociedad Civil para generar esquemas de sociedad abierta.</a:t>
            </a:r>
            <a:endParaRPr lang="es-ES" sz="1100" dirty="0"/>
          </a:p>
        </p:txBody>
      </p:sp>
      <p:sp>
        <p:nvSpPr>
          <p:cNvPr id="20" name="2 Redondear rectángulo de esquina diagonal"/>
          <p:cNvSpPr/>
          <p:nvPr/>
        </p:nvSpPr>
        <p:spPr>
          <a:xfrm>
            <a:off x="682130" y="5064633"/>
            <a:ext cx="464957" cy="1368151"/>
          </a:xfrm>
          <a:prstGeom prst="round2DiagRect">
            <a:avLst/>
          </a:prstGeom>
          <a:solidFill>
            <a:schemeClr val="accent1">
              <a:alpha val="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PRODUCTOS 2015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355646" y="4863705"/>
            <a:ext cx="37204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s-ES" sz="1100" b="1" dirty="0">
                <a:solidFill>
                  <a:srgbClr val="002060"/>
                </a:solidFill>
              </a:rPr>
              <a:t>Un modelo de Política de Gobierno Abierto</a:t>
            </a:r>
          </a:p>
          <a:p>
            <a:pPr marL="228600" indent="-228600">
              <a:buAutoNum type="arabicPeriod"/>
            </a:pPr>
            <a:r>
              <a:rPr lang="es-MX" sz="1100" b="1" dirty="0">
                <a:solidFill>
                  <a:srgbClr val="002060"/>
                </a:solidFill>
              </a:rPr>
              <a:t>Una guía de Implementación de política</a:t>
            </a:r>
          </a:p>
          <a:p>
            <a:pPr marL="228600" indent="-228600">
              <a:buAutoNum type="arabicPeriod"/>
            </a:pPr>
            <a:r>
              <a:rPr lang="es-MX" sz="1100" b="1" dirty="0">
                <a:solidFill>
                  <a:srgbClr val="002060"/>
                </a:solidFill>
              </a:rPr>
              <a:t>Dos </a:t>
            </a:r>
            <a:r>
              <a:rPr lang="es-MX" sz="1100" b="1" dirty="0" smtClean="0">
                <a:solidFill>
                  <a:srgbClr val="002060"/>
                </a:solidFill>
              </a:rPr>
              <a:t>talleres para </a:t>
            </a:r>
            <a:r>
              <a:rPr lang="es-MX" sz="1100" b="1" dirty="0">
                <a:solidFill>
                  <a:srgbClr val="002060"/>
                </a:solidFill>
              </a:rPr>
              <a:t>Grupos de Sujetos Obligados</a:t>
            </a:r>
            <a:endParaRPr lang="es-ES" sz="1100" b="1" dirty="0">
              <a:solidFill>
                <a:srgbClr val="002060"/>
              </a:solidFill>
            </a:endParaRPr>
          </a:p>
          <a:p>
            <a:pPr marL="228600" indent="-228600">
              <a:buAutoNum type="arabicPeriod"/>
            </a:pPr>
            <a:r>
              <a:rPr lang="es-MX" sz="1100" b="1" dirty="0">
                <a:solidFill>
                  <a:srgbClr val="002060"/>
                </a:solidFill>
              </a:rPr>
              <a:t>Un sistema de </a:t>
            </a:r>
            <a:r>
              <a:rPr lang="es-MX" sz="1100" b="1" dirty="0" smtClean="0">
                <a:solidFill>
                  <a:srgbClr val="002060"/>
                </a:solidFill>
              </a:rPr>
              <a:t>Capacitación *</a:t>
            </a:r>
            <a:endParaRPr lang="es-MX" sz="1100" b="1" dirty="0">
              <a:solidFill>
                <a:srgbClr val="002060"/>
              </a:solidFill>
            </a:endParaRPr>
          </a:p>
          <a:p>
            <a:pPr marL="228600" indent="-228600">
              <a:buAutoNum type="arabicPeriod"/>
            </a:pPr>
            <a:r>
              <a:rPr lang="es-MX" sz="1100" b="1" dirty="0">
                <a:solidFill>
                  <a:srgbClr val="002060"/>
                </a:solidFill>
              </a:rPr>
              <a:t>Un </a:t>
            </a:r>
            <a:r>
              <a:rPr lang="es-MX" sz="1100" b="1" dirty="0" err="1">
                <a:solidFill>
                  <a:srgbClr val="002060"/>
                </a:solidFill>
              </a:rPr>
              <a:t>Call</a:t>
            </a:r>
            <a:r>
              <a:rPr lang="es-MX" sz="1100" b="1" dirty="0">
                <a:solidFill>
                  <a:srgbClr val="002060"/>
                </a:solidFill>
              </a:rPr>
              <a:t> </a:t>
            </a:r>
            <a:r>
              <a:rPr lang="es-MX" sz="1100" b="1" dirty="0" smtClean="0">
                <a:solidFill>
                  <a:srgbClr val="002060"/>
                </a:solidFill>
              </a:rPr>
              <a:t>Center *</a:t>
            </a:r>
            <a:endParaRPr lang="es-MX" sz="1100" b="1" dirty="0">
              <a:solidFill>
                <a:srgbClr val="002060"/>
              </a:solidFill>
            </a:endParaRPr>
          </a:p>
          <a:p>
            <a:pPr marL="228600" indent="-228600">
              <a:buAutoNum type="arabicPeriod"/>
            </a:pPr>
            <a:r>
              <a:rPr lang="es-MX" sz="1100" b="1" dirty="0">
                <a:solidFill>
                  <a:srgbClr val="002060"/>
                </a:solidFill>
              </a:rPr>
              <a:t>Una Evaluación de Resultados de </a:t>
            </a:r>
            <a:r>
              <a:rPr lang="es-MX" sz="1100" b="1" dirty="0" smtClean="0">
                <a:solidFill>
                  <a:srgbClr val="002060"/>
                </a:solidFill>
              </a:rPr>
              <a:t>implementación</a:t>
            </a:r>
          </a:p>
          <a:p>
            <a:pPr marL="228600" indent="-228600">
              <a:buAutoNum type="arabicPeriod"/>
            </a:pPr>
            <a:r>
              <a:rPr lang="es-MX" sz="1100" b="1" dirty="0" smtClean="0">
                <a:solidFill>
                  <a:srgbClr val="002060"/>
                </a:solidFill>
              </a:rPr>
              <a:t>Dos eventos culturales con sociedad abierta (universitarios)</a:t>
            </a:r>
            <a:endParaRPr lang="es-MX" sz="1100" b="1" dirty="0">
              <a:solidFill>
                <a:srgbClr val="002060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076056" y="4509120"/>
            <a:ext cx="37751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rgbClr val="002060"/>
                </a:solidFill>
              </a:rPr>
              <a:t>8. </a:t>
            </a:r>
            <a:r>
              <a:rPr lang="es-MX" sz="1100" b="1" dirty="0">
                <a:solidFill>
                  <a:srgbClr val="002060"/>
                </a:solidFill>
              </a:rPr>
              <a:t>Una ruta de acción de pilotajes</a:t>
            </a:r>
          </a:p>
          <a:p>
            <a:r>
              <a:rPr lang="es-MX" sz="1100" b="1" dirty="0" smtClean="0">
                <a:solidFill>
                  <a:srgbClr val="002060"/>
                </a:solidFill>
              </a:rPr>
              <a:t>9. </a:t>
            </a:r>
            <a:r>
              <a:rPr lang="es-MX" sz="1100" b="1" dirty="0">
                <a:solidFill>
                  <a:srgbClr val="002060"/>
                </a:solidFill>
              </a:rPr>
              <a:t>Un evento de arranque de PRIMER </a:t>
            </a:r>
            <a:r>
              <a:rPr lang="es-MX" sz="1100" b="1" dirty="0" smtClean="0">
                <a:solidFill>
                  <a:srgbClr val="002060"/>
                </a:solidFill>
              </a:rPr>
              <a:t>GRUPO </a:t>
            </a:r>
            <a:r>
              <a:rPr lang="es-MX" sz="1100" b="1" dirty="0">
                <a:solidFill>
                  <a:srgbClr val="002060"/>
                </a:solidFill>
              </a:rPr>
              <a:t>de pilotos en </a:t>
            </a:r>
            <a:r>
              <a:rPr lang="es-MX" sz="1100" b="1" dirty="0" smtClean="0">
                <a:solidFill>
                  <a:srgbClr val="002060"/>
                </a:solidFill>
              </a:rPr>
              <a:t>estados (5 pilotajes)</a:t>
            </a:r>
            <a:endParaRPr lang="es-MX" sz="1100" b="1" dirty="0">
              <a:solidFill>
                <a:srgbClr val="002060"/>
              </a:solidFill>
            </a:endParaRPr>
          </a:p>
          <a:p>
            <a:r>
              <a:rPr lang="es-MX" sz="1100" b="1" dirty="0" smtClean="0">
                <a:solidFill>
                  <a:srgbClr val="002060"/>
                </a:solidFill>
              </a:rPr>
              <a:t>10. </a:t>
            </a:r>
            <a:r>
              <a:rPr lang="es-MX" sz="1100" b="1" dirty="0">
                <a:solidFill>
                  <a:srgbClr val="002060"/>
                </a:solidFill>
              </a:rPr>
              <a:t>Una presentación de modelo de gobierno abierto IFAI</a:t>
            </a:r>
          </a:p>
          <a:p>
            <a:r>
              <a:rPr lang="es-MX" sz="1100" b="1" dirty="0" smtClean="0">
                <a:solidFill>
                  <a:srgbClr val="002060"/>
                </a:solidFill>
              </a:rPr>
              <a:t>11. </a:t>
            </a:r>
            <a:r>
              <a:rPr lang="es-MX" sz="1100" b="1" dirty="0">
                <a:solidFill>
                  <a:srgbClr val="002060"/>
                </a:solidFill>
              </a:rPr>
              <a:t>Un Evento de arranque de SEGUNDO GRUPO de pilotos en </a:t>
            </a:r>
            <a:r>
              <a:rPr lang="es-MX" sz="1100" b="1" dirty="0" smtClean="0">
                <a:solidFill>
                  <a:srgbClr val="002060"/>
                </a:solidFill>
              </a:rPr>
              <a:t>estados (5 pilotajes)</a:t>
            </a:r>
            <a:endParaRPr lang="es-MX" sz="1100" b="1" dirty="0">
              <a:solidFill>
                <a:srgbClr val="002060"/>
              </a:solidFill>
            </a:endParaRPr>
          </a:p>
          <a:p>
            <a:r>
              <a:rPr lang="es-MX" sz="1100" b="1" dirty="0" smtClean="0">
                <a:solidFill>
                  <a:srgbClr val="002060"/>
                </a:solidFill>
              </a:rPr>
              <a:t>12. </a:t>
            </a:r>
            <a:r>
              <a:rPr lang="es-MX" sz="1100" b="1" dirty="0">
                <a:solidFill>
                  <a:srgbClr val="002060"/>
                </a:solidFill>
              </a:rPr>
              <a:t>Un evento de Estado Abierto COMAIP</a:t>
            </a:r>
          </a:p>
          <a:p>
            <a:r>
              <a:rPr lang="es-MX" sz="1100" b="1" dirty="0" smtClean="0">
                <a:solidFill>
                  <a:srgbClr val="002060"/>
                </a:solidFill>
              </a:rPr>
              <a:t>13. </a:t>
            </a:r>
            <a:r>
              <a:rPr lang="es-MX" sz="1100" b="1" dirty="0">
                <a:solidFill>
                  <a:srgbClr val="002060"/>
                </a:solidFill>
              </a:rPr>
              <a:t>Una estrategia de difusión en </a:t>
            </a:r>
            <a:r>
              <a:rPr lang="es-MX" sz="1100" b="1" dirty="0" smtClean="0">
                <a:solidFill>
                  <a:srgbClr val="002060"/>
                </a:solidFill>
              </a:rPr>
              <a:t>marcha *</a:t>
            </a:r>
          </a:p>
          <a:p>
            <a:r>
              <a:rPr lang="es-MX" sz="1100" b="1" dirty="0" smtClean="0">
                <a:solidFill>
                  <a:srgbClr val="002060"/>
                </a:solidFill>
              </a:rPr>
              <a:t>14. Pilotaje de Replicadores Universitarios (IBERO e ITESO Guadalajara. </a:t>
            </a:r>
            <a:endParaRPr lang="es-MX" sz="1100" b="1" dirty="0">
              <a:solidFill>
                <a:srgbClr val="002060"/>
              </a:solidFill>
            </a:endParaRPr>
          </a:p>
          <a:p>
            <a:endParaRPr lang="es-MX" sz="1100" b="1" dirty="0" smtClean="0"/>
          </a:p>
          <a:p>
            <a:endParaRPr lang="es-ES" sz="1100" b="1" dirty="0" smtClean="0"/>
          </a:p>
        </p:txBody>
      </p:sp>
      <p:sp>
        <p:nvSpPr>
          <p:cNvPr id="27" name="Rectángulo 26"/>
          <p:cNvSpPr/>
          <p:nvPr/>
        </p:nvSpPr>
        <p:spPr>
          <a:xfrm>
            <a:off x="3131840" y="6263734"/>
            <a:ext cx="37751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rgbClr val="002060"/>
                </a:solidFill>
              </a:rPr>
              <a:t>14. UN EVENTO DE PREMIACIÓN DE MEJORES PRÁCTICAS *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979712" y="6525344"/>
            <a:ext cx="6480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u="sng" dirty="0" smtClean="0"/>
              <a:t>Nota: </a:t>
            </a:r>
            <a:r>
              <a:rPr lang="es-MX" sz="1100" b="1" dirty="0" smtClean="0"/>
              <a:t>Los productos señalados con * son productos compartidos con el Modelo de Transparencia Proactiva</a:t>
            </a:r>
          </a:p>
        </p:txBody>
      </p:sp>
    </p:spTree>
    <p:extLst>
      <p:ext uri="{BB962C8B-B14F-4D97-AF65-F5344CB8AC3E}">
        <p14:creationId xmlns:p14="http://schemas.microsoft.com/office/powerpoint/2010/main" val="90435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Diagrama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271686"/>
              </p:ext>
            </p:extLst>
          </p:nvPr>
        </p:nvGraphicFramePr>
        <p:xfrm>
          <a:off x="1979712" y="1391409"/>
          <a:ext cx="7560840" cy="5260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763688" y="548680"/>
            <a:ext cx="6486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solidFill>
                  <a:prstClr val="white"/>
                </a:solidFill>
              </a:rPr>
              <a:t>Ejercicios</a:t>
            </a:r>
            <a:r>
              <a:rPr lang="es-MX" dirty="0">
                <a:solidFill>
                  <a:prstClr val="white"/>
                </a:solidFill>
              </a:rPr>
              <a:t> </a:t>
            </a:r>
            <a:r>
              <a:rPr lang="es-MX" sz="3200" dirty="0">
                <a:solidFill>
                  <a:prstClr val="white"/>
                </a:solidFill>
              </a:rPr>
              <a:t>experimentales a nivel local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39774" y="1571600"/>
            <a:ext cx="26478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700" b="1" dirty="0" smtClean="0">
                <a:solidFill>
                  <a:srgbClr val="8064A2">
                    <a:lumMod val="75000"/>
                  </a:srgbClr>
                </a:solidFill>
              </a:rPr>
              <a:t>Difundir los beneficios del Gobierno Abierto.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700" b="1" dirty="0">
                <a:solidFill>
                  <a:srgbClr val="8064A2">
                    <a:lumMod val="75000"/>
                  </a:srgbClr>
                </a:solidFill>
              </a:rPr>
              <a:t>V</a:t>
            </a:r>
            <a:r>
              <a:rPr lang="es-MX" sz="1700" b="1" dirty="0" err="1" smtClean="0">
                <a:solidFill>
                  <a:srgbClr val="8064A2">
                    <a:lumMod val="75000"/>
                  </a:srgbClr>
                </a:solidFill>
              </a:rPr>
              <a:t>incular</a:t>
            </a: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 esfuerzos aislados y descoordinados.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Profundizar </a:t>
            </a:r>
            <a:r>
              <a:rPr lang="es-MX" sz="1700" b="1" dirty="0">
                <a:solidFill>
                  <a:srgbClr val="8064A2">
                    <a:lumMod val="75000"/>
                  </a:srgbClr>
                </a:solidFill>
              </a:rPr>
              <a:t>el alcance de los compromisos </a:t>
            </a: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federales.</a:t>
            </a:r>
            <a:endParaRPr lang="es-MX" sz="1700" b="1" dirty="0">
              <a:solidFill>
                <a:srgbClr val="8064A2">
                  <a:lumMod val="75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Incentivar </a:t>
            </a:r>
            <a:r>
              <a:rPr lang="es-MX" sz="1700" b="1" dirty="0">
                <a:solidFill>
                  <a:srgbClr val="8064A2">
                    <a:lumMod val="75000"/>
                  </a:srgbClr>
                </a:solidFill>
              </a:rPr>
              <a:t>el establecimiento de compromisos </a:t>
            </a: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locales que atiendan demandas sociales específicas.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Construir una agenda </a:t>
            </a:r>
            <a:r>
              <a:rPr lang="es-MX" sz="1700" b="1" dirty="0">
                <a:solidFill>
                  <a:srgbClr val="8064A2">
                    <a:lumMod val="75000"/>
                  </a:srgbClr>
                </a:solidFill>
              </a:rPr>
              <a:t>nacional en materia de gobierno </a:t>
            </a:r>
            <a:r>
              <a:rPr lang="es-MX" sz="1700" b="1" dirty="0" smtClean="0">
                <a:solidFill>
                  <a:srgbClr val="8064A2">
                    <a:lumMod val="75000"/>
                  </a:srgbClr>
                </a:solidFill>
              </a:rPr>
              <a:t>abierto. </a:t>
            </a:r>
            <a:endParaRPr lang="es-MX" sz="17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0" y="1160577"/>
            <a:ext cx="3335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8064A2">
                    <a:lumMod val="75000"/>
                  </a:srgbClr>
                </a:solidFill>
              </a:rPr>
              <a:t>¿Para qué?</a:t>
            </a:r>
            <a:endParaRPr lang="es-MX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8" name="7 Cerrar llave"/>
          <p:cNvSpPr/>
          <p:nvPr/>
        </p:nvSpPr>
        <p:spPr>
          <a:xfrm>
            <a:off x="2987824" y="1701826"/>
            <a:ext cx="199555" cy="4247453"/>
          </a:xfrm>
          <a:prstGeom prst="rightBrace">
            <a:avLst/>
          </a:prstGeom>
          <a:noFill/>
          <a:ln w="31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400754" y="1416671"/>
            <a:ext cx="2123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8064A2">
                    <a:lumMod val="75000"/>
                  </a:srgbClr>
                </a:solidFill>
              </a:rPr>
              <a:t>GA Modelo de gestión </a:t>
            </a:r>
            <a:endParaRPr lang="es-MX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10" name="Oval 1"/>
          <p:cNvSpPr/>
          <p:nvPr/>
        </p:nvSpPr>
        <p:spPr>
          <a:xfrm>
            <a:off x="6351782" y="1888041"/>
            <a:ext cx="288032" cy="288032"/>
          </a:xfrm>
          <a:prstGeom prst="ellipse">
            <a:avLst/>
          </a:prstGeom>
          <a:solidFill>
            <a:srgbClr val="5C47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Oval 37"/>
          <p:cNvSpPr/>
          <p:nvPr/>
        </p:nvSpPr>
        <p:spPr>
          <a:xfrm>
            <a:off x="7848229" y="3461438"/>
            <a:ext cx="288032" cy="288032"/>
          </a:xfrm>
          <a:prstGeom prst="ellipse">
            <a:avLst/>
          </a:prstGeom>
          <a:solidFill>
            <a:srgbClr val="7E669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Oval 38"/>
          <p:cNvSpPr/>
          <p:nvPr/>
        </p:nvSpPr>
        <p:spPr>
          <a:xfrm>
            <a:off x="7072609" y="5561662"/>
            <a:ext cx="288032" cy="288032"/>
          </a:xfrm>
          <a:prstGeom prst="ellipse">
            <a:avLst/>
          </a:prstGeom>
          <a:solidFill>
            <a:srgbClr val="A293B8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Oval 39"/>
          <p:cNvSpPr/>
          <p:nvPr/>
        </p:nvSpPr>
        <p:spPr>
          <a:xfrm>
            <a:off x="4862900" y="5849694"/>
            <a:ext cx="288032" cy="288032"/>
          </a:xfrm>
          <a:prstGeom prst="ellipse">
            <a:avLst/>
          </a:prstGeom>
          <a:solidFill>
            <a:srgbClr val="C6BFD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4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Oval 40"/>
          <p:cNvSpPr/>
          <p:nvPr/>
        </p:nvSpPr>
        <p:spPr>
          <a:xfrm>
            <a:off x="3419872" y="4221088"/>
            <a:ext cx="288032" cy="288032"/>
          </a:xfrm>
          <a:prstGeom prst="ellipse">
            <a:avLst/>
          </a:prstGeom>
          <a:solidFill>
            <a:srgbClr val="A293B8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Oval 41"/>
          <p:cNvSpPr/>
          <p:nvPr/>
        </p:nvSpPr>
        <p:spPr>
          <a:xfrm>
            <a:off x="3923928" y="2148838"/>
            <a:ext cx="288032" cy="288032"/>
          </a:xfrm>
          <a:prstGeom prst="ellipse">
            <a:avLst/>
          </a:prstGeom>
          <a:solidFill>
            <a:srgbClr val="7E669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6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21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539552" y="5805264"/>
            <a:ext cx="1440160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graphicFrame>
        <p:nvGraphicFramePr>
          <p:cNvPr id="27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004085"/>
              </p:ext>
            </p:extLst>
          </p:nvPr>
        </p:nvGraphicFramePr>
        <p:xfrm>
          <a:off x="755576" y="1484784"/>
          <a:ext cx="7920880" cy="5093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1 Título"/>
          <p:cNvSpPr>
            <a:spLocks noGrp="1"/>
          </p:cNvSpPr>
          <p:nvPr>
            <p:ph type="title"/>
          </p:nvPr>
        </p:nvSpPr>
        <p:spPr>
          <a:xfrm>
            <a:off x="1763688" y="548680"/>
            <a:ext cx="7150100" cy="585788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solidFill>
                  <a:schemeClr val="bg1"/>
                </a:solidFill>
              </a:rPr>
              <a:t>Actividades ejercicios experimentales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6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785424" y="548680"/>
            <a:ext cx="6458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prstClr val="white"/>
                </a:solidFill>
              </a:rPr>
              <a:t>Cronograma de Modelo de Ejercicios Locales </a:t>
            </a:r>
            <a:endParaRPr lang="es-MX" sz="2400" dirty="0">
              <a:solidFill>
                <a:prstClr val="white"/>
              </a:solidFill>
            </a:endParaRPr>
          </a:p>
        </p:txBody>
      </p:sp>
      <p:sp>
        <p:nvSpPr>
          <p:cNvPr id="74" name="73 Rectángulo"/>
          <p:cNvSpPr/>
          <p:nvPr/>
        </p:nvSpPr>
        <p:spPr>
          <a:xfrm>
            <a:off x="5148064" y="6309320"/>
            <a:ext cx="396044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200" dirty="0" smtClean="0">
                <a:solidFill>
                  <a:prstClr val="black"/>
                </a:solidFill>
              </a:rPr>
              <a:t>* Las </a:t>
            </a:r>
            <a:r>
              <a:rPr lang="es-MX" sz="1200" dirty="0">
                <a:solidFill>
                  <a:prstClr val="black"/>
                </a:solidFill>
              </a:rPr>
              <a:t>fechas de conclusión se determinarán en función de las características de cada caso </a:t>
            </a:r>
          </a:p>
        </p:txBody>
      </p:sp>
      <p:cxnSp>
        <p:nvCxnSpPr>
          <p:cNvPr id="85" name="84 Conector angular"/>
          <p:cNvCxnSpPr/>
          <p:nvPr/>
        </p:nvCxnSpPr>
        <p:spPr>
          <a:xfrm flipH="1">
            <a:off x="107504" y="2643634"/>
            <a:ext cx="7560840" cy="726802"/>
          </a:xfrm>
          <a:prstGeom prst="bentConnector3">
            <a:avLst>
              <a:gd name="adj1" fmla="val -3023"/>
            </a:avLst>
          </a:prstGeom>
          <a:ln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angular"/>
          <p:cNvCxnSpPr>
            <a:endCxn id="69" idx="1"/>
          </p:cNvCxnSpPr>
          <p:nvPr/>
        </p:nvCxnSpPr>
        <p:spPr>
          <a:xfrm rot="16200000" flipH="1">
            <a:off x="-174925" y="3652865"/>
            <a:ext cx="717258" cy="152400"/>
          </a:xfrm>
          <a:prstGeom prst="bentConnector2">
            <a:avLst/>
          </a:prstGeom>
          <a:ln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angular"/>
          <p:cNvCxnSpPr>
            <a:stCxn id="71" idx="3"/>
          </p:cNvCxnSpPr>
          <p:nvPr/>
        </p:nvCxnSpPr>
        <p:spPr>
          <a:xfrm flipH="1">
            <a:off x="107504" y="4015686"/>
            <a:ext cx="7548881" cy="781466"/>
          </a:xfrm>
          <a:prstGeom prst="bentConnector3">
            <a:avLst>
              <a:gd name="adj1" fmla="val -3028"/>
            </a:avLst>
          </a:prstGeom>
          <a:ln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91 Rectángulo redondeado"/>
          <p:cNvSpPr/>
          <p:nvPr/>
        </p:nvSpPr>
        <p:spPr>
          <a:xfrm rot="16200000">
            <a:off x="6954986" y="3566295"/>
            <a:ext cx="3240360" cy="661515"/>
          </a:xfrm>
          <a:prstGeom prst="roundRect">
            <a:avLst/>
          </a:prstGeom>
          <a:solidFill>
            <a:srgbClr val="602F7B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prstClr val="white"/>
                </a:solidFill>
              </a:rPr>
              <a:t>Sostenibilidad.</a:t>
            </a:r>
          </a:p>
        </p:txBody>
      </p:sp>
      <p:sp>
        <p:nvSpPr>
          <p:cNvPr id="93" name="92 Rectángulo"/>
          <p:cNvSpPr/>
          <p:nvPr/>
        </p:nvSpPr>
        <p:spPr>
          <a:xfrm>
            <a:off x="539552" y="5949280"/>
            <a:ext cx="144016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grpSp>
        <p:nvGrpSpPr>
          <p:cNvPr id="97" name="96 Grupo"/>
          <p:cNvGrpSpPr/>
          <p:nvPr/>
        </p:nvGrpSpPr>
        <p:grpSpPr>
          <a:xfrm>
            <a:off x="107504" y="414874"/>
            <a:ext cx="7585237" cy="5534406"/>
            <a:chOff x="107504" y="414874"/>
            <a:chExt cx="7585237" cy="5534406"/>
          </a:xfrm>
        </p:grpSpPr>
        <p:grpSp>
          <p:nvGrpSpPr>
            <p:cNvPr id="95" name="94 Grupo"/>
            <p:cNvGrpSpPr/>
            <p:nvPr/>
          </p:nvGrpSpPr>
          <p:grpSpPr>
            <a:xfrm>
              <a:off x="107504" y="414874"/>
              <a:ext cx="7560840" cy="2747922"/>
              <a:chOff x="107504" y="414874"/>
              <a:chExt cx="7560840" cy="2747922"/>
            </a:xfrm>
          </p:grpSpPr>
          <p:sp>
            <p:nvSpPr>
              <p:cNvPr id="31" name="21 Triángulo isósceles"/>
              <p:cNvSpPr/>
              <p:nvPr/>
            </p:nvSpPr>
            <p:spPr>
              <a:xfrm>
                <a:off x="107504" y="414874"/>
                <a:ext cx="1088504" cy="1069910"/>
              </a:xfrm>
              <a:prstGeom prst="ellipse">
                <a:avLst/>
              </a:prstGeom>
              <a:solidFill>
                <a:srgbClr val="602F7B"/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b="1" dirty="0" smtClean="0">
                    <a:solidFill>
                      <a:prstClr val="white"/>
                    </a:solidFill>
                  </a:rPr>
                  <a:t>2015</a:t>
                </a:r>
                <a:endParaRPr lang="es-MX" sz="2000" b="1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9" name="18 Conector recto"/>
              <p:cNvCxnSpPr>
                <a:stCxn id="31" idx="4"/>
              </p:cNvCxnSpPr>
              <p:nvPr/>
            </p:nvCxnSpPr>
            <p:spPr>
              <a:xfrm>
                <a:off x="651756" y="1484784"/>
                <a:ext cx="0" cy="634628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5076056" y="2630190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63 Rectángulo redondeado"/>
              <p:cNvSpPr/>
              <p:nvPr/>
            </p:nvSpPr>
            <p:spPr>
              <a:xfrm>
                <a:off x="2843808" y="2119412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26 de Ene al 6 de Feb.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Revisión y cruce de Diagnósticos Estados/Diagnósticos IFAI</a:t>
                </a:r>
              </a:p>
            </p:txBody>
          </p:sp>
          <p:sp>
            <p:nvSpPr>
              <p:cNvPr id="65" name="64 Rectángulo redondeado"/>
              <p:cNvSpPr/>
              <p:nvPr/>
            </p:nvSpPr>
            <p:spPr>
              <a:xfrm>
                <a:off x="259904" y="2141240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23 de Ene.</a:t>
                </a:r>
                <a:endParaRPr lang="es-MX" sz="14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Fecha límite de entrega de diagnósticos de Órganos Garantes</a:t>
                </a:r>
              </a:p>
            </p:txBody>
          </p:sp>
          <p:cxnSp>
            <p:nvCxnSpPr>
              <p:cNvPr id="66" name="65 Conector recto"/>
              <p:cNvCxnSpPr/>
              <p:nvPr/>
            </p:nvCxnSpPr>
            <p:spPr>
              <a:xfrm>
                <a:off x="2483768" y="2636912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66 Rectángulo redondeado"/>
              <p:cNvSpPr/>
              <p:nvPr/>
            </p:nvSpPr>
            <p:spPr>
              <a:xfrm>
                <a:off x="5456439" y="2119412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9 de Feb.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Comunicado a Órganos Garantes seleccionados </a:t>
                </a:r>
                <a:endParaRPr lang="es-MX" sz="1400" dirty="0" smtClean="0">
                  <a:solidFill>
                    <a:prstClr val="black"/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 smtClean="0">
                    <a:solidFill>
                      <a:prstClr val="black"/>
                    </a:solidFill>
                  </a:rPr>
                  <a:t>(</a:t>
                </a:r>
                <a:r>
                  <a:rPr lang="es-MX" sz="1400" dirty="0">
                    <a:solidFill>
                      <a:prstClr val="black"/>
                    </a:solidFill>
                  </a:rPr>
                  <a:t>2 grupos)</a:t>
                </a:r>
              </a:p>
            </p:txBody>
          </p:sp>
        </p:grpSp>
        <p:grpSp>
          <p:nvGrpSpPr>
            <p:cNvPr id="96" name="95 Grupo"/>
            <p:cNvGrpSpPr/>
            <p:nvPr/>
          </p:nvGrpSpPr>
          <p:grpSpPr>
            <a:xfrm>
              <a:off x="259904" y="3501008"/>
              <a:ext cx="7396481" cy="1097464"/>
              <a:chOff x="259904" y="3501008"/>
              <a:chExt cx="7396481" cy="1097464"/>
            </a:xfrm>
          </p:grpSpPr>
          <p:sp>
            <p:nvSpPr>
              <p:cNvPr id="69" name="68 Rectángulo redondeado"/>
              <p:cNvSpPr/>
              <p:nvPr/>
            </p:nvSpPr>
            <p:spPr>
              <a:xfrm>
                <a:off x="259904" y="3576916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16 de Feb</a:t>
                </a: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.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25 de mayo</a:t>
                </a:r>
                <a:endParaRPr lang="es-MX" sz="1400" b="1" dirty="0">
                  <a:solidFill>
                    <a:srgbClr val="8064A2">
                      <a:lumMod val="75000"/>
                    </a:srgbClr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Evento de arranque de </a:t>
                </a:r>
                <a:r>
                  <a:rPr lang="es-MX" sz="1400" dirty="0" smtClean="0">
                    <a:solidFill>
                      <a:prstClr val="black"/>
                    </a:solidFill>
                  </a:rPr>
                  <a:t>ejercicios piloto</a:t>
                </a:r>
                <a:endParaRPr lang="es-MX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69 Rectángulo redondeado"/>
              <p:cNvSpPr/>
              <p:nvPr/>
            </p:nvSpPr>
            <p:spPr>
              <a:xfrm>
                <a:off x="2823465" y="3501008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17 al 27 de </a:t>
                </a: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febrero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1 al 5 de junio</a:t>
                </a:r>
                <a:endParaRPr lang="es-MX" sz="1400" b="1" dirty="0">
                  <a:solidFill>
                    <a:srgbClr val="8064A2">
                      <a:lumMod val="75000"/>
                    </a:srgbClr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Sensibilización. Dar a conocer bases e identificar actores</a:t>
                </a:r>
              </a:p>
            </p:txBody>
          </p:sp>
          <p:sp>
            <p:nvSpPr>
              <p:cNvPr id="71" name="70 Rectángulo redondeado"/>
              <p:cNvSpPr/>
              <p:nvPr/>
            </p:nvSpPr>
            <p:spPr>
              <a:xfrm>
                <a:off x="5444480" y="3504908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2 al 31 de </a:t>
                </a: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marzo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5 al 30 de junio</a:t>
                </a:r>
                <a:endParaRPr lang="es-MX" sz="1400" b="1" dirty="0">
                  <a:solidFill>
                    <a:srgbClr val="8064A2">
                      <a:lumMod val="75000"/>
                    </a:srgbClr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Definición de estrategias y establecimiento de ruta crítica</a:t>
                </a:r>
              </a:p>
            </p:txBody>
          </p:sp>
          <p:cxnSp>
            <p:nvCxnSpPr>
              <p:cNvPr id="76" name="75 Conector recto"/>
              <p:cNvCxnSpPr/>
              <p:nvPr/>
            </p:nvCxnSpPr>
            <p:spPr>
              <a:xfrm>
                <a:off x="2471809" y="4080972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76 Conector recto"/>
              <p:cNvCxnSpPr/>
              <p:nvPr/>
            </p:nvCxnSpPr>
            <p:spPr>
              <a:xfrm>
                <a:off x="5064097" y="4080972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81 Grupo"/>
            <p:cNvGrpSpPr/>
            <p:nvPr/>
          </p:nvGrpSpPr>
          <p:grpSpPr>
            <a:xfrm>
              <a:off x="2528508" y="4927724"/>
              <a:ext cx="5164233" cy="1021556"/>
              <a:chOff x="2627784" y="4927724"/>
              <a:chExt cx="5164233" cy="1021556"/>
            </a:xfrm>
          </p:grpSpPr>
          <p:sp>
            <p:nvSpPr>
              <p:cNvPr id="73" name="72 Rectángulo redondeado"/>
              <p:cNvSpPr/>
              <p:nvPr/>
            </p:nvSpPr>
            <p:spPr>
              <a:xfrm>
                <a:off x="2987824" y="4927724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4 de </a:t>
                </a: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mayo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b="1" dirty="0" smtClean="0">
                    <a:solidFill>
                      <a:srgbClr val="8064A2">
                        <a:lumMod val="75000"/>
                      </a:srgbClr>
                    </a:solidFill>
                  </a:rPr>
                  <a:t>10 </a:t>
                </a:r>
                <a:r>
                  <a:rPr lang="es-MX" sz="1400" b="1" smtClean="0">
                    <a:solidFill>
                      <a:srgbClr val="8064A2">
                        <a:lumMod val="75000"/>
                      </a:srgbClr>
                    </a:solidFill>
                  </a:rPr>
                  <a:t>de agosto</a:t>
                </a:r>
                <a:endParaRPr lang="es-MX" sz="1400" b="1" dirty="0">
                  <a:solidFill>
                    <a:srgbClr val="8064A2">
                      <a:lumMod val="75000"/>
                    </a:srgbClr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Inicio de implementación del </a:t>
                </a:r>
                <a:r>
                  <a:rPr lang="es-MX" sz="1400" dirty="0" smtClean="0">
                    <a:solidFill>
                      <a:prstClr val="black"/>
                    </a:solidFill>
                  </a:rPr>
                  <a:t>PAL*</a:t>
                </a:r>
                <a:endParaRPr lang="es-MX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74 Rectángulo redondeado"/>
              <p:cNvSpPr/>
              <p:nvPr/>
            </p:nvSpPr>
            <p:spPr>
              <a:xfrm>
                <a:off x="5580112" y="4927724"/>
                <a:ext cx="2211905" cy="1021556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s-MX" sz="1400" b="1" dirty="0">
                    <a:solidFill>
                      <a:srgbClr val="8064A2">
                        <a:lumMod val="75000"/>
                      </a:srgbClr>
                    </a:solidFill>
                  </a:rPr>
                  <a:t>Septiembre-Octubre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s-MX" sz="1400" dirty="0">
                    <a:solidFill>
                      <a:prstClr val="black"/>
                    </a:solidFill>
                  </a:rPr>
                  <a:t>Premiación de mejores </a:t>
                </a:r>
                <a:r>
                  <a:rPr lang="es-MX" sz="1400" dirty="0" smtClean="0">
                    <a:solidFill>
                      <a:prstClr val="black"/>
                    </a:solidFill>
                  </a:rPr>
                  <a:t>prácticas</a:t>
                </a:r>
                <a:endParaRPr lang="es-MX" sz="14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8" name="77 Conector recto"/>
              <p:cNvCxnSpPr/>
              <p:nvPr/>
            </p:nvCxnSpPr>
            <p:spPr>
              <a:xfrm>
                <a:off x="2627784" y="5438502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78 Conector recto"/>
              <p:cNvCxnSpPr/>
              <p:nvPr/>
            </p:nvCxnSpPr>
            <p:spPr>
              <a:xfrm>
                <a:off x="5220072" y="5438502"/>
                <a:ext cx="351656" cy="6722"/>
              </a:xfrm>
              <a:prstGeom prst="line">
                <a:avLst/>
              </a:prstGeom>
              <a:ln>
                <a:solidFill>
                  <a:schemeClr val="accent4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90 Conector angular"/>
            <p:cNvCxnSpPr/>
            <p:nvPr/>
          </p:nvCxnSpPr>
          <p:spPr>
            <a:xfrm rot="16200000" flipH="1">
              <a:off x="-118793" y="5023449"/>
              <a:ext cx="641350" cy="188756"/>
            </a:xfrm>
            <a:prstGeom prst="bentConnector2">
              <a:avLst/>
            </a:prstGeom>
            <a:ln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93 Rectángulo redondeado"/>
            <p:cNvSpPr/>
            <p:nvPr/>
          </p:nvSpPr>
          <p:spPr>
            <a:xfrm>
              <a:off x="296260" y="4927724"/>
              <a:ext cx="2211905" cy="10215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s-MX" sz="1400" b="1" dirty="0">
                  <a:solidFill>
                    <a:srgbClr val="8064A2">
                      <a:lumMod val="75000"/>
                    </a:srgbClr>
                  </a:solidFill>
                </a:rPr>
                <a:t>1 al 30 de abril </a:t>
              </a:r>
              <a:endParaRPr lang="es-MX" sz="1400" b="1" dirty="0" smtClean="0">
                <a:solidFill>
                  <a:srgbClr val="8064A2">
                    <a:lumMod val="75000"/>
                  </a:srgbClr>
                </a:solidFill>
              </a:endParaRPr>
            </a:p>
            <a:p>
              <a:pPr algn="ctr">
                <a:lnSpc>
                  <a:spcPct val="90000"/>
                </a:lnSpc>
              </a:pPr>
              <a:r>
                <a:rPr lang="es-MX" sz="1400" b="1" dirty="0" smtClean="0">
                  <a:solidFill>
                    <a:srgbClr val="8064A2">
                      <a:lumMod val="75000"/>
                    </a:srgbClr>
                  </a:solidFill>
                </a:rPr>
                <a:t>1 al 30 de julio</a:t>
              </a:r>
              <a:endParaRPr lang="es-MX" sz="1400" b="1" dirty="0">
                <a:solidFill>
                  <a:srgbClr val="8064A2">
                    <a:lumMod val="75000"/>
                  </a:srgbClr>
                </a:solidFill>
              </a:endParaRPr>
            </a:p>
            <a:p>
              <a:pPr algn="ctr">
                <a:lnSpc>
                  <a:spcPct val="90000"/>
                </a:lnSpc>
              </a:pPr>
              <a:r>
                <a:rPr lang="es-MX" sz="1400" dirty="0">
                  <a:solidFill>
                    <a:prstClr val="black"/>
                  </a:solidFill>
                </a:rPr>
                <a:t>Establecimiento del Plan de Acción Local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50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3244</TotalTime>
  <Words>4648</Words>
  <Application>Microsoft Office PowerPoint</Application>
  <PresentationFormat>Presentación en pantalla (4:3)</PresentationFormat>
  <Paragraphs>537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Tema de Office</vt:lpstr>
      <vt:lpstr>Presentación de PowerPoint</vt:lpstr>
      <vt:lpstr>Presentación de PowerPoint</vt:lpstr>
      <vt:lpstr> Alianza para el Gobierno Abierto (AGA)</vt:lpstr>
      <vt:lpstr>Visión: Lograr consolidar una nueva forma de gobernanza que asegure la efectividad de las instituciones e impacte positivamente en la calidad de vida de los ciudadanos.</vt:lpstr>
      <vt:lpstr>Implementación en dos Vías: Política pública / Casos estratégicos de experimentación</vt:lpstr>
      <vt:lpstr>Programa Nacional de Gobierno Abierto y Transparencia</vt:lpstr>
      <vt:lpstr>Presentación de PowerPoint</vt:lpstr>
      <vt:lpstr>Actividades ejercicios experimentales</vt:lpstr>
      <vt:lpstr>Presentación de PowerPoint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  <vt:lpstr>Contenido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Fernanda Galicia Pacheco</dc:creator>
  <cp:lastModifiedBy>COORD-JURIDICA</cp:lastModifiedBy>
  <cp:revision>303</cp:revision>
  <dcterms:created xsi:type="dcterms:W3CDTF">2014-12-23T17:35:10Z</dcterms:created>
  <dcterms:modified xsi:type="dcterms:W3CDTF">2015-07-09T16:59:17Z</dcterms:modified>
</cp:coreProperties>
</file>