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8" r:id="rId1"/>
  </p:sldMasterIdLst>
  <p:sldIdLst>
    <p:sldId id="258" r:id="rId2"/>
    <p:sldId id="304" r:id="rId3"/>
    <p:sldId id="259" r:id="rId4"/>
    <p:sldId id="260" r:id="rId5"/>
    <p:sldId id="261" r:id="rId6"/>
    <p:sldId id="262" r:id="rId7"/>
    <p:sldId id="263" r:id="rId8"/>
    <p:sldId id="264" r:id="rId9"/>
    <p:sldId id="265" r:id="rId10"/>
    <p:sldId id="266" r:id="rId11"/>
    <p:sldId id="280" r:id="rId12"/>
    <p:sldId id="281" r:id="rId13"/>
    <p:sldId id="282" r:id="rId14"/>
    <p:sldId id="306" r:id="rId15"/>
    <p:sldId id="307" r:id="rId16"/>
    <p:sldId id="308" r:id="rId17"/>
    <p:sldId id="309" r:id="rId18"/>
    <p:sldId id="310" r:id="rId19"/>
    <p:sldId id="291" r:id="rId20"/>
    <p:sldId id="312" r:id="rId21"/>
    <p:sldId id="313" r:id="rId22"/>
    <p:sldId id="314" r:id="rId23"/>
    <p:sldId id="315" r:id="rId24"/>
    <p:sldId id="316" r:id="rId25"/>
    <p:sldId id="317" r:id="rId26"/>
    <p:sldId id="318" r:id="rId27"/>
    <p:sldId id="321" r:id="rId28"/>
    <p:sldId id="320" r:id="rId29"/>
    <p:sldId id="286" r:id="rId30"/>
    <p:sldId id="287" r:id="rId31"/>
    <p:sldId id="288" r:id="rId32"/>
    <p:sldId id="289" r:id="rId33"/>
    <p:sldId id="290" r:id="rId34"/>
    <p:sldId id="305" r:id="rId35"/>
    <p:sldId id="298" r:id="rId36"/>
    <p:sldId id="299" r:id="rId37"/>
    <p:sldId id="300" r:id="rId38"/>
    <p:sldId id="301" r:id="rId39"/>
    <p:sldId id="296" r:id="rId40"/>
    <p:sldId id="297" r:id="rId41"/>
    <p:sldId id="292" r:id="rId42"/>
    <p:sldId id="293" r:id="rId43"/>
    <p:sldId id="294" r:id="rId44"/>
    <p:sldId id="311" r:id="rId45"/>
    <p:sldId id="295"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44" autoAdjust="0"/>
    <p:restoredTop sz="94660"/>
  </p:normalViewPr>
  <p:slideViewPr>
    <p:cSldViewPr snapToGrid="0">
      <p:cViewPr>
        <p:scale>
          <a:sx n="100" d="100"/>
          <a:sy n="100" d="100"/>
        </p:scale>
        <p:origin x="-102" y="-66"/>
      </p:cViewPr>
      <p:guideLst>
        <p:guide orient="horz" pos="2160"/>
        <p:guide pos="3840"/>
      </p:guideLst>
    </p:cSldViewPr>
  </p:slideViewPr>
  <p:notesTextViewPr>
    <p:cViewPr>
      <p:scale>
        <a:sx n="1" d="1"/>
        <a:sy n="1" d="1"/>
      </p:scale>
      <p:origin x="0" y="0"/>
    </p:cViewPr>
  </p:notesTextViewPr>
  <p:sorterViewPr>
    <p:cViewPr varScale="1">
      <p:scale>
        <a:sx n="1" d="1"/>
        <a:sy n="1" d="1"/>
      </p:scale>
      <p:origin x="0" y="-1528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331393-3999-493A-8A8E-58610960F65D}" type="doc">
      <dgm:prSet loTypeId="urn:microsoft.com/office/officeart/2005/8/layout/vList2" loCatId="list" qsTypeId="urn:microsoft.com/office/officeart/2005/8/quickstyle/simple1" qsCatId="simple" csTypeId="urn:microsoft.com/office/officeart/2005/8/colors/accent1_1" csCatId="accent1"/>
      <dgm:spPr/>
      <dgm:t>
        <a:bodyPr/>
        <a:lstStyle/>
        <a:p>
          <a:endParaRPr lang="es-MX"/>
        </a:p>
      </dgm:t>
    </dgm:pt>
    <dgm:pt modelId="{0869913C-03EF-4124-9FB5-525D982CA125}">
      <dgm:prSet/>
      <dgm:spPr/>
      <dgm:t>
        <a:bodyPr/>
        <a:lstStyle/>
        <a:p>
          <a:pPr rtl="0"/>
          <a:r>
            <a:rPr lang="es-MX" dirty="0" smtClean="0">
              <a:latin typeface="Calibri" panose="020F0502020204030204" pitchFamily="34" charset="0"/>
            </a:rPr>
            <a:t>Propuestas para la integración del Plan de Acción mediante grupos y mesas de trabajo temáticas </a:t>
          </a:r>
          <a:endParaRPr lang="es-MX" dirty="0">
            <a:latin typeface="Calibri" panose="020F0502020204030204" pitchFamily="34" charset="0"/>
          </a:endParaRPr>
        </a:p>
      </dgm:t>
    </dgm:pt>
    <dgm:pt modelId="{5ED66826-E015-43AA-8ADA-D85A1B59EF84}" type="parTrans" cxnId="{CDF4F6F6-AD74-40D3-9435-87C1BA616F28}">
      <dgm:prSet/>
      <dgm:spPr/>
      <dgm:t>
        <a:bodyPr/>
        <a:lstStyle/>
        <a:p>
          <a:endParaRPr lang="es-MX"/>
        </a:p>
      </dgm:t>
    </dgm:pt>
    <dgm:pt modelId="{1469291B-171F-4FA0-A13F-FE9077EE653A}" type="sibTrans" cxnId="{CDF4F6F6-AD74-40D3-9435-87C1BA616F28}">
      <dgm:prSet/>
      <dgm:spPr/>
      <dgm:t>
        <a:bodyPr/>
        <a:lstStyle/>
        <a:p>
          <a:endParaRPr lang="es-MX"/>
        </a:p>
      </dgm:t>
    </dgm:pt>
    <dgm:pt modelId="{2A5EE8E4-0E4E-4B86-9151-C55A855C9FFD}" type="pres">
      <dgm:prSet presAssocID="{95331393-3999-493A-8A8E-58610960F65D}" presName="linear" presStyleCnt="0">
        <dgm:presLayoutVars>
          <dgm:animLvl val="lvl"/>
          <dgm:resizeHandles val="exact"/>
        </dgm:presLayoutVars>
      </dgm:prSet>
      <dgm:spPr/>
      <dgm:t>
        <a:bodyPr/>
        <a:lstStyle/>
        <a:p>
          <a:endParaRPr lang="es-MX"/>
        </a:p>
      </dgm:t>
    </dgm:pt>
    <dgm:pt modelId="{016D7ED7-4E38-4235-8220-BC76AD25EFA5}" type="pres">
      <dgm:prSet presAssocID="{0869913C-03EF-4124-9FB5-525D982CA125}" presName="parentText" presStyleLbl="node1" presStyleIdx="0" presStyleCnt="1">
        <dgm:presLayoutVars>
          <dgm:chMax val="0"/>
          <dgm:bulletEnabled val="1"/>
        </dgm:presLayoutVars>
      </dgm:prSet>
      <dgm:spPr/>
      <dgm:t>
        <a:bodyPr/>
        <a:lstStyle/>
        <a:p>
          <a:endParaRPr lang="es-MX"/>
        </a:p>
      </dgm:t>
    </dgm:pt>
  </dgm:ptLst>
  <dgm:cxnLst>
    <dgm:cxn modelId="{2BAE690A-1623-4C0C-93E2-04C0F3BF6E2F}" type="presOf" srcId="{0869913C-03EF-4124-9FB5-525D982CA125}" destId="{016D7ED7-4E38-4235-8220-BC76AD25EFA5}" srcOrd="0" destOrd="0" presId="urn:microsoft.com/office/officeart/2005/8/layout/vList2"/>
    <dgm:cxn modelId="{CDF4F6F6-AD74-40D3-9435-87C1BA616F28}" srcId="{95331393-3999-493A-8A8E-58610960F65D}" destId="{0869913C-03EF-4124-9FB5-525D982CA125}" srcOrd="0" destOrd="0" parTransId="{5ED66826-E015-43AA-8ADA-D85A1B59EF84}" sibTransId="{1469291B-171F-4FA0-A13F-FE9077EE653A}"/>
    <dgm:cxn modelId="{6C737E3B-1F6C-4B3A-9341-871E4FEAE718}" type="presOf" srcId="{95331393-3999-493A-8A8E-58610960F65D}" destId="{2A5EE8E4-0E4E-4B86-9151-C55A855C9FFD}" srcOrd="0" destOrd="0" presId="urn:microsoft.com/office/officeart/2005/8/layout/vList2"/>
    <dgm:cxn modelId="{41F45A8B-4344-47DE-B6C0-9E28E4BC8BF5}" type="presParOf" srcId="{2A5EE8E4-0E4E-4B86-9151-C55A855C9FFD}" destId="{016D7ED7-4E38-4235-8220-BC76AD25EFA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89A927-0E30-40CA-B88C-FE29C2A0FD98}" type="doc">
      <dgm:prSet loTypeId="urn:microsoft.com/office/officeart/2005/8/layout/hierarchy4" loCatId="relationship" qsTypeId="urn:microsoft.com/office/officeart/2005/8/quickstyle/simple1" qsCatId="simple" csTypeId="urn:microsoft.com/office/officeart/2005/8/colors/accent1_1" csCatId="accent1" phldr="1"/>
      <dgm:spPr/>
      <dgm:t>
        <a:bodyPr/>
        <a:lstStyle/>
        <a:p>
          <a:endParaRPr lang="es-MX"/>
        </a:p>
      </dgm:t>
    </dgm:pt>
    <dgm:pt modelId="{06DB3C47-D917-4909-97DA-C95760DA92A0}">
      <dgm:prSet/>
      <dgm:spPr/>
      <dgm:t>
        <a:bodyPr/>
        <a:lstStyle/>
        <a:p>
          <a:pPr rtl="0"/>
          <a:r>
            <a:rPr lang="es-MX" dirty="0" smtClean="0">
              <a:latin typeface="Calibri" panose="020F0502020204030204" pitchFamily="34" charset="0"/>
            </a:rPr>
            <a:t>Seguridad pública (Consejo Ciudadano)</a:t>
          </a:r>
          <a:endParaRPr lang="es-MX" dirty="0">
            <a:latin typeface="Calibri" panose="020F0502020204030204" pitchFamily="34" charset="0"/>
          </a:endParaRPr>
        </a:p>
      </dgm:t>
    </dgm:pt>
    <dgm:pt modelId="{DEFC8E1C-B52D-4E3D-AB12-AA604786AAC9}" type="parTrans" cxnId="{9F5839AE-2A8A-4A0C-9682-0AE37B3CF515}">
      <dgm:prSet/>
      <dgm:spPr/>
      <dgm:t>
        <a:bodyPr/>
        <a:lstStyle/>
        <a:p>
          <a:endParaRPr lang="es-MX"/>
        </a:p>
      </dgm:t>
    </dgm:pt>
    <dgm:pt modelId="{4CDB688A-6679-4F22-9D0A-AD19842DA0F0}" type="sibTrans" cxnId="{9F5839AE-2A8A-4A0C-9682-0AE37B3CF515}">
      <dgm:prSet/>
      <dgm:spPr/>
      <dgm:t>
        <a:bodyPr/>
        <a:lstStyle/>
        <a:p>
          <a:endParaRPr lang="es-MX"/>
        </a:p>
      </dgm:t>
    </dgm:pt>
    <dgm:pt modelId="{1B504826-7906-4340-95FB-FC73286A4465}">
      <dgm:prSet/>
      <dgm:spPr/>
      <dgm:t>
        <a:bodyPr/>
        <a:lstStyle/>
        <a:p>
          <a:pPr rtl="0"/>
          <a:r>
            <a:rPr lang="es-MX" dirty="0" smtClean="0">
              <a:latin typeface="Calibri" panose="020F0502020204030204" pitchFamily="34" charset="0"/>
            </a:rPr>
            <a:t>Salud (Consejo Municipal de Salud Pública)</a:t>
          </a:r>
          <a:endParaRPr lang="es-MX" dirty="0">
            <a:latin typeface="Calibri" panose="020F0502020204030204" pitchFamily="34" charset="0"/>
          </a:endParaRPr>
        </a:p>
      </dgm:t>
    </dgm:pt>
    <dgm:pt modelId="{8992F4D8-B79F-4B70-8629-C390268B1BB8}" type="parTrans" cxnId="{82FAD106-AEE7-4DAD-ABC5-BE953DF50FBE}">
      <dgm:prSet/>
      <dgm:spPr/>
      <dgm:t>
        <a:bodyPr/>
        <a:lstStyle/>
        <a:p>
          <a:endParaRPr lang="es-MX"/>
        </a:p>
      </dgm:t>
    </dgm:pt>
    <dgm:pt modelId="{BD9D96C2-676C-43AD-A46C-6B7107E5FECC}" type="sibTrans" cxnId="{82FAD106-AEE7-4DAD-ABC5-BE953DF50FBE}">
      <dgm:prSet/>
      <dgm:spPr/>
      <dgm:t>
        <a:bodyPr/>
        <a:lstStyle/>
        <a:p>
          <a:endParaRPr lang="es-MX"/>
        </a:p>
      </dgm:t>
    </dgm:pt>
    <dgm:pt modelId="{0AEFB558-B15E-4DE8-9D07-81C42A1F4093}">
      <dgm:prSet/>
      <dgm:spPr/>
      <dgm:t>
        <a:bodyPr/>
        <a:lstStyle/>
        <a:p>
          <a:pPr rtl="0"/>
          <a:r>
            <a:rPr lang="es-MX" dirty="0" smtClean="0">
              <a:latin typeface="Calibri" panose="020F0502020204030204" pitchFamily="34" charset="0"/>
            </a:rPr>
            <a:t>Educación (Consejo Municipal de Participación Social en la Educación)</a:t>
          </a:r>
          <a:endParaRPr lang="es-MX" dirty="0">
            <a:latin typeface="Calibri" panose="020F0502020204030204" pitchFamily="34" charset="0"/>
          </a:endParaRPr>
        </a:p>
      </dgm:t>
    </dgm:pt>
    <dgm:pt modelId="{6ECF49ED-01F1-436E-B585-B213F805F3EB}" type="parTrans" cxnId="{5B3769BC-9B64-44F7-A175-828A1F1F68C9}">
      <dgm:prSet/>
      <dgm:spPr/>
      <dgm:t>
        <a:bodyPr/>
        <a:lstStyle/>
        <a:p>
          <a:endParaRPr lang="es-MX"/>
        </a:p>
      </dgm:t>
    </dgm:pt>
    <dgm:pt modelId="{C33C27E4-45C9-4BCA-9E90-BBD3EF5CCA7F}" type="sibTrans" cxnId="{5B3769BC-9B64-44F7-A175-828A1F1F68C9}">
      <dgm:prSet/>
      <dgm:spPr/>
      <dgm:t>
        <a:bodyPr/>
        <a:lstStyle/>
        <a:p>
          <a:endParaRPr lang="es-MX"/>
        </a:p>
      </dgm:t>
    </dgm:pt>
    <dgm:pt modelId="{7FB98289-1F68-4AA2-9D46-9E3648E3E671}">
      <dgm:prSet/>
      <dgm:spPr/>
      <dgm:t>
        <a:bodyPr/>
        <a:lstStyle/>
        <a:p>
          <a:pPr rtl="0"/>
          <a:r>
            <a:rPr lang="es-MX" dirty="0" smtClean="0">
              <a:latin typeface="Calibri" panose="020F0502020204030204" pitchFamily="34" charset="0"/>
            </a:rPr>
            <a:t>Medio ambiente (Consejo Municipal de Medio Ambiente)</a:t>
          </a:r>
          <a:endParaRPr lang="es-MX" dirty="0">
            <a:latin typeface="Calibri" panose="020F0502020204030204" pitchFamily="34" charset="0"/>
          </a:endParaRPr>
        </a:p>
      </dgm:t>
    </dgm:pt>
    <dgm:pt modelId="{A4F9B7C4-315D-470C-8497-27C79C36BE58}" type="parTrans" cxnId="{495E4BBB-5EB5-404C-9636-358FEF16D7A7}">
      <dgm:prSet/>
      <dgm:spPr/>
      <dgm:t>
        <a:bodyPr/>
        <a:lstStyle/>
        <a:p>
          <a:endParaRPr lang="es-MX"/>
        </a:p>
      </dgm:t>
    </dgm:pt>
    <dgm:pt modelId="{51BD85A5-291D-4B37-942B-B55FBB13CEC9}" type="sibTrans" cxnId="{495E4BBB-5EB5-404C-9636-358FEF16D7A7}">
      <dgm:prSet/>
      <dgm:spPr/>
      <dgm:t>
        <a:bodyPr/>
        <a:lstStyle/>
        <a:p>
          <a:endParaRPr lang="es-MX"/>
        </a:p>
      </dgm:t>
    </dgm:pt>
    <dgm:pt modelId="{4BF50353-0849-40E0-8AF5-6159F419B990}">
      <dgm:prSet/>
      <dgm:spPr/>
      <dgm:t>
        <a:bodyPr/>
        <a:lstStyle/>
        <a:p>
          <a:pPr rtl="0"/>
          <a:r>
            <a:rPr lang="es-MX" dirty="0" smtClean="0">
              <a:latin typeface="Calibri" panose="020F0502020204030204" pitchFamily="34" charset="0"/>
            </a:rPr>
            <a:t>Empleo (CCE)</a:t>
          </a:r>
          <a:endParaRPr lang="es-MX" dirty="0">
            <a:latin typeface="Calibri" panose="020F0502020204030204" pitchFamily="34" charset="0"/>
          </a:endParaRPr>
        </a:p>
      </dgm:t>
    </dgm:pt>
    <dgm:pt modelId="{6E70332E-B7E8-469D-B611-A1F1BC5CC7BA}" type="parTrans" cxnId="{27835536-87DF-4F1F-A72A-999F405E4244}">
      <dgm:prSet/>
      <dgm:spPr/>
      <dgm:t>
        <a:bodyPr/>
        <a:lstStyle/>
        <a:p>
          <a:endParaRPr lang="es-MX"/>
        </a:p>
      </dgm:t>
    </dgm:pt>
    <dgm:pt modelId="{D1077399-9F1C-40FC-85B5-2D092AEEB563}" type="sibTrans" cxnId="{27835536-87DF-4F1F-A72A-999F405E4244}">
      <dgm:prSet/>
      <dgm:spPr/>
      <dgm:t>
        <a:bodyPr/>
        <a:lstStyle/>
        <a:p>
          <a:endParaRPr lang="es-MX"/>
        </a:p>
      </dgm:t>
    </dgm:pt>
    <dgm:pt modelId="{F6B7841B-97A8-4601-A7F0-CE0F195784FF}">
      <dgm:prSet/>
      <dgm:spPr/>
      <dgm:t>
        <a:bodyPr/>
        <a:lstStyle/>
        <a:p>
          <a:pPr rtl="0"/>
          <a:r>
            <a:rPr lang="es-MX" dirty="0" smtClean="0">
              <a:latin typeface="Calibri" panose="020F0502020204030204" pitchFamily="34" charset="0"/>
            </a:rPr>
            <a:t>Transparencia, Rendición de Cuentas y Anticorrupción (Consejo Ciudadano de Contraloría Social)</a:t>
          </a:r>
          <a:endParaRPr lang="es-MX" dirty="0">
            <a:latin typeface="Calibri" panose="020F0502020204030204" pitchFamily="34" charset="0"/>
          </a:endParaRPr>
        </a:p>
      </dgm:t>
    </dgm:pt>
    <dgm:pt modelId="{70DB34E1-1C58-4108-9706-A151FB04483C}" type="parTrans" cxnId="{D5735AE1-A8DA-49BD-B3B4-3A908A4471F7}">
      <dgm:prSet/>
      <dgm:spPr/>
      <dgm:t>
        <a:bodyPr/>
        <a:lstStyle/>
        <a:p>
          <a:endParaRPr lang="es-MX"/>
        </a:p>
      </dgm:t>
    </dgm:pt>
    <dgm:pt modelId="{2BAF343C-1CFC-4232-9709-CD31824FB73C}" type="sibTrans" cxnId="{D5735AE1-A8DA-49BD-B3B4-3A908A4471F7}">
      <dgm:prSet/>
      <dgm:spPr/>
      <dgm:t>
        <a:bodyPr/>
        <a:lstStyle/>
        <a:p>
          <a:endParaRPr lang="es-MX"/>
        </a:p>
      </dgm:t>
    </dgm:pt>
    <dgm:pt modelId="{CEA16031-3935-442D-A5E8-776EB52572D8}">
      <dgm:prSet/>
      <dgm:spPr/>
      <dgm:t>
        <a:bodyPr/>
        <a:lstStyle/>
        <a:p>
          <a:pPr rtl="0"/>
          <a:r>
            <a:rPr lang="es-MX" dirty="0" smtClean="0">
              <a:latin typeface="Calibri" panose="020F0502020204030204" pitchFamily="34" charset="0"/>
            </a:rPr>
            <a:t>Datos Abiertos (SC, UTIM, IDAIP)</a:t>
          </a:r>
          <a:endParaRPr lang="es-MX" dirty="0">
            <a:latin typeface="Calibri" panose="020F0502020204030204" pitchFamily="34" charset="0"/>
          </a:endParaRPr>
        </a:p>
      </dgm:t>
    </dgm:pt>
    <dgm:pt modelId="{312E0AE0-6B64-423D-A1E7-0F89A2018AE3}" type="parTrans" cxnId="{FB889718-9160-4FF7-A6A4-0C2351EA17B7}">
      <dgm:prSet/>
      <dgm:spPr/>
      <dgm:t>
        <a:bodyPr/>
        <a:lstStyle/>
        <a:p>
          <a:endParaRPr lang="es-MX"/>
        </a:p>
      </dgm:t>
    </dgm:pt>
    <dgm:pt modelId="{D7236422-C123-41A6-8FCB-2830B5C5C5C1}" type="sibTrans" cxnId="{FB889718-9160-4FF7-A6A4-0C2351EA17B7}">
      <dgm:prSet/>
      <dgm:spPr/>
      <dgm:t>
        <a:bodyPr/>
        <a:lstStyle/>
        <a:p>
          <a:endParaRPr lang="es-MX"/>
        </a:p>
      </dgm:t>
    </dgm:pt>
    <dgm:pt modelId="{6624E56F-2B59-4378-9CDB-9C42E1854C4F}">
      <dgm:prSet/>
      <dgm:spPr/>
      <dgm:t>
        <a:bodyPr/>
        <a:lstStyle/>
        <a:p>
          <a:pPr rtl="0"/>
          <a:r>
            <a:rPr lang="es-MX" dirty="0" smtClean="0">
              <a:latin typeface="Calibri" panose="020F0502020204030204" pitchFamily="34" charset="0"/>
            </a:rPr>
            <a:t>Servicios Públicos (FECOP)</a:t>
          </a:r>
          <a:endParaRPr lang="es-MX" dirty="0">
            <a:latin typeface="Calibri" panose="020F0502020204030204" pitchFamily="34" charset="0"/>
          </a:endParaRPr>
        </a:p>
      </dgm:t>
    </dgm:pt>
    <dgm:pt modelId="{F5DBAB28-483F-49E6-816C-C635B2668911}" type="sibTrans" cxnId="{FD2CEA04-9D1C-43D2-8EAF-1624DF6EB933}">
      <dgm:prSet/>
      <dgm:spPr/>
      <dgm:t>
        <a:bodyPr/>
        <a:lstStyle/>
        <a:p>
          <a:endParaRPr lang="es-MX"/>
        </a:p>
      </dgm:t>
    </dgm:pt>
    <dgm:pt modelId="{7D50C4AE-0A8D-47FF-B580-B24BFB861F4B}" type="parTrans" cxnId="{FD2CEA04-9D1C-43D2-8EAF-1624DF6EB933}">
      <dgm:prSet/>
      <dgm:spPr/>
      <dgm:t>
        <a:bodyPr/>
        <a:lstStyle/>
        <a:p>
          <a:endParaRPr lang="es-MX"/>
        </a:p>
      </dgm:t>
    </dgm:pt>
    <dgm:pt modelId="{8B3DE25E-ACE1-4BE3-97F3-580B22C6C3D9}">
      <dgm:prSet custT="1"/>
      <dgm:spPr/>
      <dgm:t>
        <a:bodyPr/>
        <a:lstStyle/>
        <a:p>
          <a:pPr rtl="0"/>
          <a:r>
            <a:rPr lang="es-MX" sz="5400" dirty="0" smtClean="0">
              <a:latin typeface="Calibri" panose="020F0502020204030204" pitchFamily="34" charset="0"/>
            </a:rPr>
            <a:t>Mesas de trabajo :</a:t>
          </a:r>
          <a:endParaRPr lang="es-MX" sz="5400" dirty="0">
            <a:latin typeface="Calibri" panose="020F0502020204030204" pitchFamily="34" charset="0"/>
          </a:endParaRPr>
        </a:p>
      </dgm:t>
    </dgm:pt>
    <dgm:pt modelId="{95AAD082-CAD5-47D0-B39C-AB5CB2F13463}" type="sibTrans" cxnId="{C97A0D98-E985-4E8B-B28C-B0C10BBF32E8}">
      <dgm:prSet/>
      <dgm:spPr/>
      <dgm:t>
        <a:bodyPr/>
        <a:lstStyle/>
        <a:p>
          <a:endParaRPr lang="es-MX"/>
        </a:p>
      </dgm:t>
    </dgm:pt>
    <dgm:pt modelId="{D619D823-C539-4B46-9174-591D12AD20C3}" type="parTrans" cxnId="{C97A0D98-E985-4E8B-B28C-B0C10BBF32E8}">
      <dgm:prSet/>
      <dgm:spPr/>
      <dgm:t>
        <a:bodyPr/>
        <a:lstStyle/>
        <a:p>
          <a:endParaRPr lang="es-MX"/>
        </a:p>
      </dgm:t>
    </dgm:pt>
    <dgm:pt modelId="{073464E8-D9E8-4CE8-BC9C-15745B01D282}" type="pres">
      <dgm:prSet presAssocID="{F389A927-0E30-40CA-B88C-FE29C2A0FD98}" presName="Name0" presStyleCnt="0">
        <dgm:presLayoutVars>
          <dgm:chPref val="1"/>
          <dgm:dir/>
          <dgm:animOne val="branch"/>
          <dgm:animLvl val="lvl"/>
          <dgm:resizeHandles/>
        </dgm:presLayoutVars>
      </dgm:prSet>
      <dgm:spPr/>
      <dgm:t>
        <a:bodyPr/>
        <a:lstStyle/>
        <a:p>
          <a:endParaRPr lang="es-MX"/>
        </a:p>
      </dgm:t>
    </dgm:pt>
    <dgm:pt modelId="{CC9771C8-120E-42F3-AAC6-1A7244C70FDD}" type="pres">
      <dgm:prSet presAssocID="{8B3DE25E-ACE1-4BE3-97F3-580B22C6C3D9}" presName="vertOne" presStyleCnt="0"/>
      <dgm:spPr/>
    </dgm:pt>
    <dgm:pt modelId="{0097F874-2039-469F-9652-873FAA3C5056}" type="pres">
      <dgm:prSet presAssocID="{8B3DE25E-ACE1-4BE3-97F3-580B22C6C3D9}" presName="txOne" presStyleLbl="node0" presStyleIdx="0" presStyleCnt="1" custLinFactNeighborX="87">
        <dgm:presLayoutVars>
          <dgm:chPref val="3"/>
        </dgm:presLayoutVars>
      </dgm:prSet>
      <dgm:spPr/>
      <dgm:t>
        <a:bodyPr/>
        <a:lstStyle/>
        <a:p>
          <a:endParaRPr lang="es-MX"/>
        </a:p>
      </dgm:t>
    </dgm:pt>
    <dgm:pt modelId="{286DD293-8A1D-487A-A4B2-16BEF5B1273E}" type="pres">
      <dgm:prSet presAssocID="{8B3DE25E-ACE1-4BE3-97F3-580B22C6C3D9}" presName="parTransOne" presStyleCnt="0"/>
      <dgm:spPr/>
    </dgm:pt>
    <dgm:pt modelId="{E7141B95-6183-4772-B25D-99DD33D3E187}" type="pres">
      <dgm:prSet presAssocID="{8B3DE25E-ACE1-4BE3-97F3-580B22C6C3D9}" presName="horzOne" presStyleCnt="0"/>
      <dgm:spPr/>
    </dgm:pt>
    <dgm:pt modelId="{58729E1B-C395-47CF-A4B6-2CB43A83A698}" type="pres">
      <dgm:prSet presAssocID="{6624E56F-2B59-4378-9CDB-9C42E1854C4F}" presName="vertTwo" presStyleCnt="0"/>
      <dgm:spPr/>
    </dgm:pt>
    <dgm:pt modelId="{BB64BBFF-ED85-4443-95DB-8E5B7EDAFFC7}" type="pres">
      <dgm:prSet presAssocID="{6624E56F-2B59-4378-9CDB-9C42E1854C4F}" presName="txTwo" presStyleLbl="node2" presStyleIdx="0" presStyleCnt="8">
        <dgm:presLayoutVars>
          <dgm:chPref val="3"/>
        </dgm:presLayoutVars>
      </dgm:prSet>
      <dgm:spPr/>
      <dgm:t>
        <a:bodyPr/>
        <a:lstStyle/>
        <a:p>
          <a:endParaRPr lang="es-MX"/>
        </a:p>
      </dgm:t>
    </dgm:pt>
    <dgm:pt modelId="{14AA3796-0E5C-42F1-B6EB-AB2250505F59}" type="pres">
      <dgm:prSet presAssocID="{6624E56F-2B59-4378-9CDB-9C42E1854C4F}" presName="horzTwo" presStyleCnt="0"/>
      <dgm:spPr/>
    </dgm:pt>
    <dgm:pt modelId="{E001D891-2366-42F5-B18B-9EDA77A360D1}" type="pres">
      <dgm:prSet presAssocID="{F5DBAB28-483F-49E6-816C-C635B2668911}" presName="sibSpaceTwo" presStyleCnt="0"/>
      <dgm:spPr/>
    </dgm:pt>
    <dgm:pt modelId="{D7262598-05AE-41A5-8CA8-8244564E9F9B}" type="pres">
      <dgm:prSet presAssocID="{06DB3C47-D917-4909-97DA-C95760DA92A0}" presName="vertTwo" presStyleCnt="0"/>
      <dgm:spPr/>
    </dgm:pt>
    <dgm:pt modelId="{BB6B7733-3D8B-4906-8B47-A1767EECF9C6}" type="pres">
      <dgm:prSet presAssocID="{06DB3C47-D917-4909-97DA-C95760DA92A0}" presName="txTwo" presStyleLbl="node2" presStyleIdx="1" presStyleCnt="8">
        <dgm:presLayoutVars>
          <dgm:chPref val="3"/>
        </dgm:presLayoutVars>
      </dgm:prSet>
      <dgm:spPr/>
      <dgm:t>
        <a:bodyPr/>
        <a:lstStyle/>
        <a:p>
          <a:endParaRPr lang="es-MX"/>
        </a:p>
      </dgm:t>
    </dgm:pt>
    <dgm:pt modelId="{D8B7086B-2F07-42F2-9D45-F80BC1E9BFFD}" type="pres">
      <dgm:prSet presAssocID="{06DB3C47-D917-4909-97DA-C95760DA92A0}" presName="horzTwo" presStyleCnt="0"/>
      <dgm:spPr/>
    </dgm:pt>
    <dgm:pt modelId="{7F251937-E384-42CB-98CB-B789EDFB726B}" type="pres">
      <dgm:prSet presAssocID="{4CDB688A-6679-4F22-9D0A-AD19842DA0F0}" presName="sibSpaceTwo" presStyleCnt="0"/>
      <dgm:spPr/>
    </dgm:pt>
    <dgm:pt modelId="{C7388ACD-C0AC-496C-9DAD-4B2AC43C75E4}" type="pres">
      <dgm:prSet presAssocID="{1B504826-7906-4340-95FB-FC73286A4465}" presName="vertTwo" presStyleCnt="0"/>
      <dgm:spPr/>
    </dgm:pt>
    <dgm:pt modelId="{9621C661-F7F2-4DAA-BE9C-42C4AD166E30}" type="pres">
      <dgm:prSet presAssocID="{1B504826-7906-4340-95FB-FC73286A4465}" presName="txTwo" presStyleLbl="node2" presStyleIdx="2" presStyleCnt="8">
        <dgm:presLayoutVars>
          <dgm:chPref val="3"/>
        </dgm:presLayoutVars>
      </dgm:prSet>
      <dgm:spPr/>
      <dgm:t>
        <a:bodyPr/>
        <a:lstStyle/>
        <a:p>
          <a:endParaRPr lang="es-MX"/>
        </a:p>
      </dgm:t>
    </dgm:pt>
    <dgm:pt modelId="{36ACEDD3-9B94-45FF-BA3A-2E5A70068197}" type="pres">
      <dgm:prSet presAssocID="{1B504826-7906-4340-95FB-FC73286A4465}" presName="horzTwo" presStyleCnt="0"/>
      <dgm:spPr/>
    </dgm:pt>
    <dgm:pt modelId="{AC40B432-0F6C-4B2A-B3E5-81E16E3ABFDF}" type="pres">
      <dgm:prSet presAssocID="{BD9D96C2-676C-43AD-A46C-6B7107E5FECC}" presName="sibSpaceTwo" presStyleCnt="0"/>
      <dgm:spPr/>
    </dgm:pt>
    <dgm:pt modelId="{D8F67BBB-6476-4CF6-8A56-8D3BD372E4D4}" type="pres">
      <dgm:prSet presAssocID="{0AEFB558-B15E-4DE8-9D07-81C42A1F4093}" presName="vertTwo" presStyleCnt="0"/>
      <dgm:spPr/>
    </dgm:pt>
    <dgm:pt modelId="{159C2AFE-739C-4CB0-88DA-305B9A7486B7}" type="pres">
      <dgm:prSet presAssocID="{0AEFB558-B15E-4DE8-9D07-81C42A1F4093}" presName="txTwo" presStyleLbl="node2" presStyleIdx="3" presStyleCnt="8">
        <dgm:presLayoutVars>
          <dgm:chPref val="3"/>
        </dgm:presLayoutVars>
      </dgm:prSet>
      <dgm:spPr/>
      <dgm:t>
        <a:bodyPr/>
        <a:lstStyle/>
        <a:p>
          <a:endParaRPr lang="es-MX"/>
        </a:p>
      </dgm:t>
    </dgm:pt>
    <dgm:pt modelId="{E5958F65-1327-4F04-A4D1-0361F2CD7371}" type="pres">
      <dgm:prSet presAssocID="{0AEFB558-B15E-4DE8-9D07-81C42A1F4093}" presName="horzTwo" presStyleCnt="0"/>
      <dgm:spPr/>
    </dgm:pt>
    <dgm:pt modelId="{EFFFA371-2248-4130-9035-150ED07C63D4}" type="pres">
      <dgm:prSet presAssocID="{C33C27E4-45C9-4BCA-9E90-BBD3EF5CCA7F}" presName="sibSpaceTwo" presStyleCnt="0"/>
      <dgm:spPr/>
    </dgm:pt>
    <dgm:pt modelId="{7E71BC26-5CDD-493F-98C6-2BEB2E3202EC}" type="pres">
      <dgm:prSet presAssocID="{7FB98289-1F68-4AA2-9D46-9E3648E3E671}" presName="vertTwo" presStyleCnt="0"/>
      <dgm:spPr/>
    </dgm:pt>
    <dgm:pt modelId="{BD900D62-D52B-4BBF-9CAE-41B8E1E2F0C8}" type="pres">
      <dgm:prSet presAssocID="{7FB98289-1F68-4AA2-9D46-9E3648E3E671}" presName="txTwo" presStyleLbl="node2" presStyleIdx="4" presStyleCnt="8">
        <dgm:presLayoutVars>
          <dgm:chPref val="3"/>
        </dgm:presLayoutVars>
      </dgm:prSet>
      <dgm:spPr/>
      <dgm:t>
        <a:bodyPr/>
        <a:lstStyle/>
        <a:p>
          <a:endParaRPr lang="es-MX"/>
        </a:p>
      </dgm:t>
    </dgm:pt>
    <dgm:pt modelId="{069AEBC7-A96E-4320-9903-C82511F2EB56}" type="pres">
      <dgm:prSet presAssocID="{7FB98289-1F68-4AA2-9D46-9E3648E3E671}" presName="horzTwo" presStyleCnt="0"/>
      <dgm:spPr/>
    </dgm:pt>
    <dgm:pt modelId="{7040149B-A5DB-45CB-A9CF-934C38FD55A6}" type="pres">
      <dgm:prSet presAssocID="{51BD85A5-291D-4B37-942B-B55FBB13CEC9}" presName="sibSpaceTwo" presStyleCnt="0"/>
      <dgm:spPr/>
    </dgm:pt>
    <dgm:pt modelId="{D94F0DB5-8508-4F27-8848-B81F291E156F}" type="pres">
      <dgm:prSet presAssocID="{4BF50353-0849-40E0-8AF5-6159F419B990}" presName="vertTwo" presStyleCnt="0"/>
      <dgm:spPr/>
    </dgm:pt>
    <dgm:pt modelId="{874888B5-8EC4-4425-982D-A4E16FE3299D}" type="pres">
      <dgm:prSet presAssocID="{4BF50353-0849-40E0-8AF5-6159F419B990}" presName="txTwo" presStyleLbl="node2" presStyleIdx="5" presStyleCnt="8">
        <dgm:presLayoutVars>
          <dgm:chPref val="3"/>
        </dgm:presLayoutVars>
      </dgm:prSet>
      <dgm:spPr/>
      <dgm:t>
        <a:bodyPr/>
        <a:lstStyle/>
        <a:p>
          <a:endParaRPr lang="es-MX"/>
        </a:p>
      </dgm:t>
    </dgm:pt>
    <dgm:pt modelId="{A76FB4E3-041C-4EA0-82B1-75A771E7C4F8}" type="pres">
      <dgm:prSet presAssocID="{4BF50353-0849-40E0-8AF5-6159F419B990}" presName="horzTwo" presStyleCnt="0"/>
      <dgm:spPr/>
    </dgm:pt>
    <dgm:pt modelId="{136E9D8C-37F1-41B2-8CC7-3CA4B82D0BEB}" type="pres">
      <dgm:prSet presAssocID="{D1077399-9F1C-40FC-85B5-2D092AEEB563}" presName="sibSpaceTwo" presStyleCnt="0"/>
      <dgm:spPr/>
    </dgm:pt>
    <dgm:pt modelId="{653E494E-A222-401B-A25D-D7F2069A9764}" type="pres">
      <dgm:prSet presAssocID="{F6B7841B-97A8-4601-A7F0-CE0F195784FF}" presName="vertTwo" presStyleCnt="0"/>
      <dgm:spPr/>
    </dgm:pt>
    <dgm:pt modelId="{70F1E626-C14E-4736-BC5D-7AC395215EF1}" type="pres">
      <dgm:prSet presAssocID="{F6B7841B-97A8-4601-A7F0-CE0F195784FF}" presName="txTwo" presStyleLbl="node2" presStyleIdx="6" presStyleCnt="8">
        <dgm:presLayoutVars>
          <dgm:chPref val="3"/>
        </dgm:presLayoutVars>
      </dgm:prSet>
      <dgm:spPr/>
      <dgm:t>
        <a:bodyPr/>
        <a:lstStyle/>
        <a:p>
          <a:endParaRPr lang="es-MX"/>
        </a:p>
      </dgm:t>
    </dgm:pt>
    <dgm:pt modelId="{2986E9A3-7884-4008-87C9-C91BD23E1DF7}" type="pres">
      <dgm:prSet presAssocID="{F6B7841B-97A8-4601-A7F0-CE0F195784FF}" presName="horzTwo" presStyleCnt="0"/>
      <dgm:spPr/>
    </dgm:pt>
    <dgm:pt modelId="{F0C7D815-AEDE-4D77-99E7-E9956FEFCE12}" type="pres">
      <dgm:prSet presAssocID="{2BAF343C-1CFC-4232-9709-CD31824FB73C}" presName="sibSpaceTwo" presStyleCnt="0"/>
      <dgm:spPr/>
    </dgm:pt>
    <dgm:pt modelId="{91563980-CE7B-4F70-81B9-225E939DC931}" type="pres">
      <dgm:prSet presAssocID="{CEA16031-3935-442D-A5E8-776EB52572D8}" presName="vertTwo" presStyleCnt="0"/>
      <dgm:spPr/>
    </dgm:pt>
    <dgm:pt modelId="{F516EBC2-E0DB-4FFE-856A-D0779F6A8062}" type="pres">
      <dgm:prSet presAssocID="{CEA16031-3935-442D-A5E8-776EB52572D8}" presName="txTwo" presStyleLbl="node2" presStyleIdx="7" presStyleCnt="8">
        <dgm:presLayoutVars>
          <dgm:chPref val="3"/>
        </dgm:presLayoutVars>
      </dgm:prSet>
      <dgm:spPr/>
      <dgm:t>
        <a:bodyPr/>
        <a:lstStyle/>
        <a:p>
          <a:endParaRPr lang="es-MX"/>
        </a:p>
      </dgm:t>
    </dgm:pt>
    <dgm:pt modelId="{8E67F864-5917-4DAE-8D80-39132A403B9C}" type="pres">
      <dgm:prSet presAssocID="{CEA16031-3935-442D-A5E8-776EB52572D8}" presName="horzTwo" presStyleCnt="0"/>
      <dgm:spPr/>
    </dgm:pt>
  </dgm:ptLst>
  <dgm:cxnLst>
    <dgm:cxn modelId="{C0FEAEDC-6FC9-48BA-88FF-FE6ADC419A73}" type="presOf" srcId="{7FB98289-1F68-4AA2-9D46-9E3648E3E671}" destId="{BD900D62-D52B-4BBF-9CAE-41B8E1E2F0C8}" srcOrd="0" destOrd="0" presId="urn:microsoft.com/office/officeart/2005/8/layout/hierarchy4"/>
    <dgm:cxn modelId="{F8DDDE7D-5F75-40DB-9F2F-F6A977786B08}" type="presOf" srcId="{1B504826-7906-4340-95FB-FC73286A4465}" destId="{9621C661-F7F2-4DAA-BE9C-42C4AD166E30}" srcOrd="0" destOrd="0" presId="urn:microsoft.com/office/officeart/2005/8/layout/hierarchy4"/>
    <dgm:cxn modelId="{FD2CEA04-9D1C-43D2-8EAF-1624DF6EB933}" srcId="{8B3DE25E-ACE1-4BE3-97F3-580B22C6C3D9}" destId="{6624E56F-2B59-4378-9CDB-9C42E1854C4F}" srcOrd="0" destOrd="0" parTransId="{7D50C4AE-0A8D-47FF-B580-B24BFB861F4B}" sibTransId="{F5DBAB28-483F-49E6-816C-C635B2668911}"/>
    <dgm:cxn modelId="{1B470483-36FA-42BE-A795-FAF6114BBA53}" type="presOf" srcId="{F6B7841B-97A8-4601-A7F0-CE0F195784FF}" destId="{70F1E626-C14E-4736-BC5D-7AC395215EF1}" srcOrd="0" destOrd="0" presId="urn:microsoft.com/office/officeart/2005/8/layout/hierarchy4"/>
    <dgm:cxn modelId="{C97A0D98-E985-4E8B-B28C-B0C10BBF32E8}" srcId="{F389A927-0E30-40CA-B88C-FE29C2A0FD98}" destId="{8B3DE25E-ACE1-4BE3-97F3-580B22C6C3D9}" srcOrd="0" destOrd="0" parTransId="{D619D823-C539-4B46-9174-591D12AD20C3}" sibTransId="{95AAD082-CAD5-47D0-B39C-AB5CB2F13463}"/>
    <dgm:cxn modelId="{82FAD106-AEE7-4DAD-ABC5-BE953DF50FBE}" srcId="{8B3DE25E-ACE1-4BE3-97F3-580B22C6C3D9}" destId="{1B504826-7906-4340-95FB-FC73286A4465}" srcOrd="2" destOrd="0" parTransId="{8992F4D8-B79F-4B70-8629-C390268B1BB8}" sibTransId="{BD9D96C2-676C-43AD-A46C-6B7107E5FECC}"/>
    <dgm:cxn modelId="{477D1330-D489-4FCE-9183-F52693C72817}" type="presOf" srcId="{8B3DE25E-ACE1-4BE3-97F3-580B22C6C3D9}" destId="{0097F874-2039-469F-9652-873FAA3C5056}" srcOrd="0" destOrd="0" presId="urn:microsoft.com/office/officeart/2005/8/layout/hierarchy4"/>
    <dgm:cxn modelId="{D5735AE1-A8DA-49BD-B3B4-3A908A4471F7}" srcId="{8B3DE25E-ACE1-4BE3-97F3-580B22C6C3D9}" destId="{F6B7841B-97A8-4601-A7F0-CE0F195784FF}" srcOrd="6" destOrd="0" parTransId="{70DB34E1-1C58-4108-9706-A151FB04483C}" sibTransId="{2BAF343C-1CFC-4232-9709-CD31824FB73C}"/>
    <dgm:cxn modelId="{9F5839AE-2A8A-4A0C-9682-0AE37B3CF515}" srcId="{8B3DE25E-ACE1-4BE3-97F3-580B22C6C3D9}" destId="{06DB3C47-D917-4909-97DA-C95760DA92A0}" srcOrd="1" destOrd="0" parTransId="{DEFC8E1C-B52D-4E3D-AB12-AA604786AAC9}" sibTransId="{4CDB688A-6679-4F22-9D0A-AD19842DA0F0}"/>
    <dgm:cxn modelId="{FB889718-9160-4FF7-A6A4-0C2351EA17B7}" srcId="{8B3DE25E-ACE1-4BE3-97F3-580B22C6C3D9}" destId="{CEA16031-3935-442D-A5E8-776EB52572D8}" srcOrd="7" destOrd="0" parTransId="{312E0AE0-6B64-423D-A1E7-0F89A2018AE3}" sibTransId="{D7236422-C123-41A6-8FCB-2830B5C5C5C1}"/>
    <dgm:cxn modelId="{27835536-87DF-4F1F-A72A-999F405E4244}" srcId="{8B3DE25E-ACE1-4BE3-97F3-580B22C6C3D9}" destId="{4BF50353-0849-40E0-8AF5-6159F419B990}" srcOrd="5" destOrd="0" parTransId="{6E70332E-B7E8-469D-B611-A1F1BC5CC7BA}" sibTransId="{D1077399-9F1C-40FC-85B5-2D092AEEB563}"/>
    <dgm:cxn modelId="{CD7F1814-084E-416E-A22E-5225E6377E8B}" type="presOf" srcId="{4BF50353-0849-40E0-8AF5-6159F419B990}" destId="{874888B5-8EC4-4425-982D-A4E16FE3299D}" srcOrd="0" destOrd="0" presId="urn:microsoft.com/office/officeart/2005/8/layout/hierarchy4"/>
    <dgm:cxn modelId="{495E4BBB-5EB5-404C-9636-358FEF16D7A7}" srcId="{8B3DE25E-ACE1-4BE3-97F3-580B22C6C3D9}" destId="{7FB98289-1F68-4AA2-9D46-9E3648E3E671}" srcOrd="4" destOrd="0" parTransId="{A4F9B7C4-315D-470C-8497-27C79C36BE58}" sibTransId="{51BD85A5-291D-4B37-942B-B55FBB13CEC9}"/>
    <dgm:cxn modelId="{BAA0875B-1253-47FE-8E74-4574480959C6}" type="presOf" srcId="{0AEFB558-B15E-4DE8-9D07-81C42A1F4093}" destId="{159C2AFE-739C-4CB0-88DA-305B9A7486B7}" srcOrd="0" destOrd="0" presId="urn:microsoft.com/office/officeart/2005/8/layout/hierarchy4"/>
    <dgm:cxn modelId="{E1A47246-2321-424D-BD9C-0FF3496C8B3F}" type="presOf" srcId="{6624E56F-2B59-4378-9CDB-9C42E1854C4F}" destId="{BB64BBFF-ED85-4443-95DB-8E5B7EDAFFC7}" srcOrd="0" destOrd="0" presId="urn:microsoft.com/office/officeart/2005/8/layout/hierarchy4"/>
    <dgm:cxn modelId="{A06321D0-8452-44BF-9BA8-FFF8F668E7E1}" type="presOf" srcId="{CEA16031-3935-442D-A5E8-776EB52572D8}" destId="{F516EBC2-E0DB-4FFE-856A-D0779F6A8062}" srcOrd="0" destOrd="0" presId="urn:microsoft.com/office/officeart/2005/8/layout/hierarchy4"/>
    <dgm:cxn modelId="{37369F1B-566D-4B22-BFAD-C4B24ACD9400}" type="presOf" srcId="{F389A927-0E30-40CA-B88C-FE29C2A0FD98}" destId="{073464E8-D9E8-4CE8-BC9C-15745B01D282}" srcOrd="0" destOrd="0" presId="urn:microsoft.com/office/officeart/2005/8/layout/hierarchy4"/>
    <dgm:cxn modelId="{5B3769BC-9B64-44F7-A175-828A1F1F68C9}" srcId="{8B3DE25E-ACE1-4BE3-97F3-580B22C6C3D9}" destId="{0AEFB558-B15E-4DE8-9D07-81C42A1F4093}" srcOrd="3" destOrd="0" parTransId="{6ECF49ED-01F1-436E-B585-B213F805F3EB}" sibTransId="{C33C27E4-45C9-4BCA-9E90-BBD3EF5CCA7F}"/>
    <dgm:cxn modelId="{49A908E9-341A-4847-A27A-6BD6B016B677}" type="presOf" srcId="{06DB3C47-D917-4909-97DA-C95760DA92A0}" destId="{BB6B7733-3D8B-4906-8B47-A1767EECF9C6}" srcOrd="0" destOrd="0" presId="urn:microsoft.com/office/officeart/2005/8/layout/hierarchy4"/>
    <dgm:cxn modelId="{7D0EB94F-09DA-4D3F-ACFE-6456DCAF482E}" type="presParOf" srcId="{073464E8-D9E8-4CE8-BC9C-15745B01D282}" destId="{CC9771C8-120E-42F3-AAC6-1A7244C70FDD}" srcOrd="0" destOrd="0" presId="urn:microsoft.com/office/officeart/2005/8/layout/hierarchy4"/>
    <dgm:cxn modelId="{3E3FE4CE-B975-434E-A33D-E871596320EA}" type="presParOf" srcId="{CC9771C8-120E-42F3-AAC6-1A7244C70FDD}" destId="{0097F874-2039-469F-9652-873FAA3C5056}" srcOrd="0" destOrd="0" presId="urn:microsoft.com/office/officeart/2005/8/layout/hierarchy4"/>
    <dgm:cxn modelId="{566687B8-3519-4CBC-8B67-3F8A1246DBBF}" type="presParOf" srcId="{CC9771C8-120E-42F3-AAC6-1A7244C70FDD}" destId="{286DD293-8A1D-487A-A4B2-16BEF5B1273E}" srcOrd="1" destOrd="0" presId="urn:microsoft.com/office/officeart/2005/8/layout/hierarchy4"/>
    <dgm:cxn modelId="{D1DA6DEF-F7A0-48D9-84DA-51B5207D5B06}" type="presParOf" srcId="{CC9771C8-120E-42F3-AAC6-1A7244C70FDD}" destId="{E7141B95-6183-4772-B25D-99DD33D3E187}" srcOrd="2" destOrd="0" presId="urn:microsoft.com/office/officeart/2005/8/layout/hierarchy4"/>
    <dgm:cxn modelId="{23855AE6-4017-4DEE-83D2-D5AA2BB74369}" type="presParOf" srcId="{E7141B95-6183-4772-B25D-99DD33D3E187}" destId="{58729E1B-C395-47CF-A4B6-2CB43A83A698}" srcOrd="0" destOrd="0" presId="urn:microsoft.com/office/officeart/2005/8/layout/hierarchy4"/>
    <dgm:cxn modelId="{095A2D9C-4BEE-430A-BDA2-08C048F898E1}" type="presParOf" srcId="{58729E1B-C395-47CF-A4B6-2CB43A83A698}" destId="{BB64BBFF-ED85-4443-95DB-8E5B7EDAFFC7}" srcOrd="0" destOrd="0" presId="urn:microsoft.com/office/officeart/2005/8/layout/hierarchy4"/>
    <dgm:cxn modelId="{8E9131E6-54DB-4464-92C2-E106533884C1}" type="presParOf" srcId="{58729E1B-C395-47CF-A4B6-2CB43A83A698}" destId="{14AA3796-0E5C-42F1-B6EB-AB2250505F59}" srcOrd="1" destOrd="0" presId="urn:microsoft.com/office/officeart/2005/8/layout/hierarchy4"/>
    <dgm:cxn modelId="{4743FCF5-7DA3-4803-9592-10AFDF58CDC9}" type="presParOf" srcId="{E7141B95-6183-4772-B25D-99DD33D3E187}" destId="{E001D891-2366-42F5-B18B-9EDA77A360D1}" srcOrd="1" destOrd="0" presId="urn:microsoft.com/office/officeart/2005/8/layout/hierarchy4"/>
    <dgm:cxn modelId="{9A81E252-3EEB-40EB-95FB-677A20A48C13}" type="presParOf" srcId="{E7141B95-6183-4772-B25D-99DD33D3E187}" destId="{D7262598-05AE-41A5-8CA8-8244564E9F9B}" srcOrd="2" destOrd="0" presId="urn:microsoft.com/office/officeart/2005/8/layout/hierarchy4"/>
    <dgm:cxn modelId="{F5F7D030-90FE-46DC-B944-0B83146FE163}" type="presParOf" srcId="{D7262598-05AE-41A5-8CA8-8244564E9F9B}" destId="{BB6B7733-3D8B-4906-8B47-A1767EECF9C6}" srcOrd="0" destOrd="0" presId="urn:microsoft.com/office/officeart/2005/8/layout/hierarchy4"/>
    <dgm:cxn modelId="{052C5CCF-F7F9-4402-9DFE-CF16D63896A0}" type="presParOf" srcId="{D7262598-05AE-41A5-8CA8-8244564E9F9B}" destId="{D8B7086B-2F07-42F2-9D45-F80BC1E9BFFD}" srcOrd="1" destOrd="0" presId="urn:microsoft.com/office/officeart/2005/8/layout/hierarchy4"/>
    <dgm:cxn modelId="{D1977FD7-E385-4ABD-B10E-E400EC17A6E4}" type="presParOf" srcId="{E7141B95-6183-4772-B25D-99DD33D3E187}" destId="{7F251937-E384-42CB-98CB-B789EDFB726B}" srcOrd="3" destOrd="0" presId="urn:microsoft.com/office/officeart/2005/8/layout/hierarchy4"/>
    <dgm:cxn modelId="{61DBAD13-A98E-4F0B-97F3-A268BE5FAB25}" type="presParOf" srcId="{E7141B95-6183-4772-B25D-99DD33D3E187}" destId="{C7388ACD-C0AC-496C-9DAD-4B2AC43C75E4}" srcOrd="4" destOrd="0" presId="urn:microsoft.com/office/officeart/2005/8/layout/hierarchy4"/>
    <dgm:cxn modelId="{62B5C7E6-E4EC-403A-8D8D-FB265034287A}" type="presParOf" srcId="{C7388ACD-C0AC-496C-9DAD-4B2AC43C75E4}" destId="{9621C661-F7F2-4DAA-BE9C-42C4AD166E30}" srcOrd="0" destOrd="0" presId="urn:microsoft.com/office/officeart/2005/8/layout/hierarchy4"/>
    <dgm:cxn modelId="{695C72F7-1815-46BB-8C53-9E7E8493F28C}" type="presParOf" srcId="{C7388ACD-C0AC-496C-9DAD-4B2AC43C75E4}" destId="{36ACEDD3-9B94-45FF-BA3A-2E5A70068197}" srcOrd="1" destOrd="0" presId="urn:microsoft.com/office/officeart/2005/8/layout/hierarchy4"/>
    <dgm:cxn modelId="{F259C65F-765C-4B16-9E3E-163E277FC132}" type="presParOf" srcId="{E7141B95-6183-4772-B25D-99DD33D3E187}" destId="{AC40B432-0F6C-4B2A-B3E5-81E16E3ABFDF}" srcOrd="5" destOrd="0" presId="urn:microsoft.com/office/officeart/2005/8/layout/hierarchy4"/>
    <dgm:cxn modelId="{A37EEFED-3706-4D92-9CA5-1D93C19171B6}" type="presParOf" srcId="{E7141B95-6183-4772-B25D-99DD33D3E187}" destId="{D8F67BBB-6476-4CF6-8A56-8D3BD372E4D4}" srcOrd="6" destOrd="0" presId="urn:microsoft.com/office/officeart/2005/8/layout/hierarchy4"/>
    <dgm:cxn modelId="{F19535EE-55C7-4A83-97A0-552E9C359FA5}" type="presParOf" srcId="{D8F67BBB-6476-4CF6-8A56-8D3BD372E4D4}" destId="{159C2AFE-739C-4CB0-88DA-305B9A7486B7}" srcOrd="0" destOrd="0" presId="urn:microsoft.com/office/officeart/2005/8/layout/hierarchy4"/>
    <dgm:cxn modelId="{D359E93F-02E3-4FD8-9721-137160FB6A5E}" type="presParOf" srcId="{D8F67BBB-6476-4CF6-8A56-8D3BD372E4D4}" destId="{E5958F65-1327-4F04-A4D1-0361F2CD7371}" srcOrd="1" destOrd="0" presId="urn:microsoft.com/office/officeart/2005/8/layout/hierarchy4"/>
    <dgm:cxn modelId="{E6D35668-1600-4DD5-BEBA-23B3DBE69F54}" type="presParOf" srcId="{E7141B95-6183-4772-B25D-99DD33D3E187}" destId="{EFFFA371-2248-4130-9035-150ED07C63D4}" srcOrd="7" destOrd="0" presId="urn:microsoft.com/office/officeart/2005/8/layout/hierarchy4"/>
    <dgm:cxn modelId="{A195F8CA-987B-4052-8428-DD3969B0D200}" type="presParOf" srcId="{E7141B95-6183-4772-B25D-99DD33D3E187}" destId="{7E71BC26-5CDD-493F-98C6-2BEB2E3202EC}" srcOrd="8" destOrd="0" presId="urn:microsoft.com/office/officeart/2005/8/layout/hierarchy4"/>
    <dgm:cxn modelId="{3CC4DEFB-54D3-4C3B-89DA-D8FF36BD620E}" type="presParOf" srcId="{7E71BC26-5CDD-493F-98C6-2BEB2E3202EC}" destId="{BD900D62-D52B-4BBF-9CAE-41B8E1E2F0C8}" srcOrd="0" destOrd="0" presId="urn:microsoft.com/office/officeart/2005/8/layout/hierarchy4"/>
    <dgm:cxn modelId="{246AAD82-FA0D-4DFE-96A0-8FE4B38DCFFF}" type="presParOf" srcId="{7E71BC26-5CDD-493F-98C6-2BEB2E3202EC}" destId="{069AEBC7-A96E-4320-9903-C82511F2EB56}" srcOrd="1" destOrd="0" presId="urn:microsoft.com/office/officeart/2005/8/layout/hierarchy4"/>
    <dgm:cxn modelId="{8925035F-1182-44EF-B749-56FF603223A2}" type="presParOf" srcId="{E7141B95-6183-4772-B25D-99DD33D3E187}" destId="{7040149B-A5DB-45CB-A9CF-934C38FD55A6}" srcOrd="9" destOrd="0" presId="urn:microsoft.com/office/officeart/2005/8/layout/hierarchy4"/>
    <dgm:cxn modelId="{6585E67D-B812-41DA-8C49-F08241BE6B16}" type="presParOf" srcId="{E7141B95-6183-4772-B25D-99DD33D3E187}" destId="{D94F0DB5-8508-4F27-8848-B81F291E156F}" srcOrd="10" destOrd="0" presId="urn:microsoft.com/office/officeart/2005/8/layout/hierarchy4"/>
    <dgm:cxn modelId="{42A76AD5-BEAF-44E2-8CB4-6B2E7545BAAE}" type="presParOf" srcId="{D94F0DB5-8508-4F27-8848-B81F291E156F}" destId="{874888B5-8EC4-4425-982D-A4E16FE3299D}" srcOrd="0" destOrd="0" presId="urn:microsoft.com/office/officeart/2005/8/layout/hierarchy4"/>
    <dgm:cxn modelId="{34841C3B-E9F3-4068-BEFA-3DDE98C0E86F}" type="presParOf" srcId="{D94F0DB5-8508-4F27-8848-B81F291E156F}" destId="{A76FB4E3-041C-4EA0-82B1-75A771E7C4F8}" srcOrd="1" destOrd="0" presId="urn:microsoft.com/office/officeart/2005/8/layout/hierarchy4"/>
    <dgm:cxn modelId="{D6E7F92D-4600-4AAB-AD03-FF7E84A6B4A8}" type="presParOf" srcId="{E7141B95-6183-4772-B25D-99DD33D3E187}" destId="{136E9D8C-37F1-41B2-8CC7-3CA4B82D0BEB}" srcOrd="11" destOrd="0" presId="urn:microsoft.com/office/officeart/2005/8/layout/hierarchy4"/>
    <dgm:cxn modelId="{4455D6FF-E945-46CC-A50E-DE06A2B543F5}" type="presParOf" srcId="{E7141B95-6183-4772-B25D-99DD33D3E187}" destId="{653E494E-A222-401B-A25D-D7F2069A9764}" srcOrd="12" destOrd="0" presId="urn:microsoft.com/office/officeart/2005/8/layout/hierarchy4"/>
    <dgm:cxn modelId="{ACB144E7-5835-4AF9-BC70-7CA1CBDE8DA7}" type="presParOf" srcId="{653E494E-A222-401B-A25D-D7F2069A9764}" destId="{70F1E626-C14E-4736-BC5D-7AC395215EF1}" srcOrd="0" destOrd="0" presId="urn:microsoft.com/office/officeart/2005/8/layout/hierarchy4"/>
    <dgm:cxn modelId="{81C39CF7-CCA7-429F-845F-3D6C1040FDF2}" type="presParOf" srcId="{653E494E-A222-401B-A25D-D7F2069A9764}" destId="{2986E9A3-7884-4008-87C9-C91BD23E1DF7}" srcOrd="1" destOrd="0" presId="urn:microsoft.com/office/officeart/2005/8/layout/hierarchy4"/>
    <dgm:cxn modelId="{43B3B2E7-F69B-47E2-B5C2-2C9DBC4FF75D}" type="presParOf" srcId="{E7141B95-6183-4772-B25D-99DD33D3E187}" destId="{F0C7D815-AEDE-4D77-99E7-E9956FEFCE12}" srcOrd="13" destOrd="0" presId="urn:microsoft.com/office/officeart/2005/8/layout/hierarchy4"/>
    <dgm:cxn modelId="{93F22E21-488E-4180-9D86-027288A31C7A}" type="presParOf" srcId="{E7141B95-6183-4772-B25D-99DD33D3E187}" destId="{91563980-CE7B-4F70-81B9-225E939DC931}" srcOrd="14" destOrd="0" presId="urn:microsoft.com/office/officeart/2005/8/layout/hierarchy4"/>
    <dgm:cxn modelId="{528A00A6-6A9C-41AE-A65C-90A1DE0D6EDC}" type="presParOf" srcId="{91563980-CE7B-4F70-81B9-225E939DC931}" destId="{F516EBC2-E0DB-4FFE-856A-D0779F6A8062}" srcOrd="0" destOrd="0" presId="urn:microsoft.com/office/officeart/2005/8/layout/hierarchy4"/>
    <dgm:cxn modelId="{5227687E-4047-4E35-BC90-F3BF2B8F72D2}" type="presParOf" srcId="{91563980-CE7B-4F70-81B9-225E939DC931}" destId="{8E67F864-5917-4DAE-8D80-39132A403B9C}" srcOrd="1" destOrd="0" presId="urn:microsoft.com/office/officeart/2005/8/layout/hierarchy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6D7ED7-4E38-4235-8220-BC76AD25EFA5}">
      <dsp:nvSpPr>
        <dsp:cNvPr id="0" name=""/>
        <dsp:cNvSpPr/>
      </dsp:nvSpPr>
      <dsp:spPr>
        <a:xfrm>
          <a:off x="0" y="14580"/>
          <a:ext cx="10972800" cy="1113840"/>
        </a:xfrm>
        <a:prstGeom prst="round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latin typeface="Calibri" panose="020F0502020204030204" pitchFamily="34" charset="0"/>
            </a:rPr>
            <a:t>Propuestas para la integración del Plan de Acción mediante grupos y mesas de trabajo temáticas </a:t>
          </a:r>
          <a:endParaRPr lang="es-MX" sz="2800" kern="1200" dirty="0">
            <a:latin typeface="Calibri" panose="020F0502020204030204" pitchFamily="34" charset="0"/>
          </a:endParaRPr>
        </a:p>
      </dsp:txBody>
      <dsp:txXfrm>
        <a:off x="54373" y="68953"/>
        <a:ext cx="10864054" cy="10050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97F874-2039-469F-9652-873FAA3C5056}">
      <dsp:nvSpPr>
        <dsp:cNvPr id="0" name=""/>
        <dsp:cNvSpPr/>
      </dsp:nvSpPr>
      <dsp:spPr>
        <a:xfrm>
          <a:off x="10228" y="2138"/>
          <a:ext cx="10962571" cy="2117125"/>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ctr" defTabSz="2400300" rtl="0">
            <a:lnSpc>
              <a:spcPct val="90000"/>
            </a:lnSpc>
            <a:spcBef>
              <a:spcPct val="0"/>
            </a:spcBef>
            <a:spcAft>
              <a:spcPct val="35000"/>
            </a:spcAft>
          </a:pPr>
          <a:r>
            <a:rPr lang="es-MX" sz="5400" kern="1200" dirty="0" smtClean="0">
              <a:latin typeface="Calibri" panose="020F0502020204030204" pitchFamily="34" charset="0"/>
            </a:rPr>
            <a:t>Mesas de trabajo :</a:t>
          </a:r>
          <a:endParaRPr lang="es-MX" sz="5400" kern="1200" dirty="0">
            <a:latin typeface="Calibri" panose="020F0502020204030204" pitchFamily="34" charset="0"/>
          </a:endParaRPr>
        </a:p>
      </dsp:txBody>
      <dsp:txXfrm>
        <a:off x="72236" y="64146"/>
        <a:ext cx="10838555" cy="1993109"/>
      </dsp:txXfrm>
    </dsp:sp>
    <dsp:sp modelId="{BB64BBFF-ED85-4443-95DB-8E5B7EDAFFC7}">
      <dsp:nvSpPr>
        <dsp:cNvPr id="0" name=""/>
        <dsp:cNvSpPr/>
      </dsp:nvSpPr>
      <dsp:spPr>
        <a:xfrm>
          <a:off x="5114" y="2406699"/>
          <a:ext cx="1276498" cy="2117125"/>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latin typeface="Calibri" panose="020F0502020204030204" pitchFamily="34" charset="0"/>
            </a:rPr>
            <a:t>Servicios Públicos (FECOP)</a:t>
          </a:r>
          <a:endParaRPr lang="es-MX" sz="1400" kern="1200" dirty="0">
            <a:latin typeface="Calibri" panose="020F0502020204030204" pitchFamily="34" charset="0"/>
          </a:endParaRPr>
        </a:p>
      </dsp:txBody>
      <dsp:txXfrm>
        <a:off x="42501" y="2444086"/>
        <a:ext cx="1201724" cy="2042351"/>
      </dsp:txXfrm>
    </dsp:sp>
    <dsp:sp modelId="{BB6B7733-3D8B-4906-8B47-A1767EECF9C6}">
      <dsp:nvSpPr>
        <dsp:cNvPr id="0" name=""/>
        <dsp:cNvSpPr/>
      </dsp:nvSpPr>
      <dsp:spPr>
        <a:xfrm>
          <a:off x="1388838" y="2406699"/>
          <a:ext cx="1276498" cy="2117125"/>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latin typeface="Calibri" panose="020F0502020204030204" pitchFamily="34" charset="0"/>
            </a:rPr>
            <a:t>Seguridad pública (Consejo Ciudadano)</a:t>
          </a:r>
          <a:endParaRPr lang="es-MX" sz="1400" kern="1200" dirty="0">
            <a:latin typeface="Calibri" panose="020F0502020204030204" pitchFamily="34" charset="0"/>
          </a:endParaRPr>
        </a:p>
      </dsp:txBody>
      <dsp:txXfrm>
        <a:off x="1426225" y="2444086"/>
        <a:ext cx="1201724" cy="2042351"/>
      </dsp:txXfrm>
    </dsp:sp>
    <dsp:sp modelId="{9621C661-F7F2-4DAA-BE9C-42C4AD166E30}">
      <dsp:nvSpPr>
        <dsp:cNvPr id="0" name=""/>
        <dsp:cNvSpPr/>
      </dsp:nvSpPr>
      <dsp:spPr>
        <a:xfrm>
          <a:off x="2772563" y="2406699"/>
          <a:ext cx="1276498" cy="2117125"/>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latin typeface="Calibri" panose="020F0502020204030204" pitchFamily="34" charset="0"/>
            </a:rPr>
            <a:t>Salud (Consejo Municipal de Salud Pública)</a:t>
          </a:r>
          <a:endParaRPr lang="es-MX" sz="1400" kern="1200" dirty="0">
            <a:latin typeface="Calibri" panose="020F0502020204030204" pitchFamily="34" charset="0"/>
          </a:endParaRPr>
        </a:p>
      </dsp:txBody>
      <dsp:txXfrm>
        <a:off x="2809950" y="2444086"/>
        <a:ext cx="1201724" cy="2042351"/>
      </dsp:txXfrm>
    </dsp:sp>
    <dsp:sp modelId="{159C2AFE-739C-4CB0-88DA-305B9A7486B7}">
      <dsp:nvSpPr>
        <dsp:cNvPr id="0" name=""/>
        <dsp:cNvSpPr/>
      </dsp:nvSpPr>
      <dsp:spPr>
        <a:xfrm>
          <a:off x="4156288" y="2406699"/>
          <a:ext cx="1276498" cy="2117125"/>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latin typeface="Calibri" panose="020F0502020204030204" pitchFamily="34" charset="0"/>
            </a:rPr>
            <a:t>Educación (Consejo Municipal de Participación Social en la Educación)</a:t>
          </a:r>
          <a:endParaRPr lang="es-MX" sz="1400" kern="1200" dirty="0">
            <a:latin typeface="Calibri" panose="020F0502020204030204" pitchFamily="34" charset="0"/>
          </a:endParaRPr>
        </a:p>
      </dsp:txBody>
      <dsp:txXfrm>
        <a:off x="4193675" y="2444086"/>
        <a:ext cx="1201724" cy="2042351"/>
      </dsp:txXfrm>
    </dsp:sp>
    <dsp:sp modelId="{BD900D62-D52B-4BBF-9CAE-41B8E1E2F0C8}">
      <dsp:nvSpPr>
        <dsp:cNvPr id="0" name=""/>
        <dsp:cNvSpPr/>
      </dsp:nvSpPr>
      <dsp:spPr>
        <a:xfrm>
          <a:off x="5540012" y="2406699"/>
          <a:ext cx="1276498" cy="2117125"/>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latin typeface="Calibri" panose="020F0502020204030204" pitchFamily="34" charset="0"/>
            </a:rPr>
            <a:t>Medio ambiente (Consejo Municipal de Medio Ambiente)</a:t>
          </a:r>
          <a:endParaRPr lang="es-MX" sz="1400" kern="1200" dirty="0">
            <a:latin typeface="Calibri" panose="020F0502020204030204" pitchFamily="34" charset="0"/>
          </a:endParaRPr>
        </a:p>
      </dsp:txBody>
      <dsp:txXfrm>
        <a:off x="5577399" y="2444086"/>
        <a:ext cx="1201724" cy="2042351"/>
      </dsp:txXfrm>
    </dsp:sp>
    <dsp:sp modelId="{874888B5-8EC4-4425-982D-A4E16FE3299D}">
      <dsp:nvSpPr>
        <dsp:cNvPr id="0" name=""/>
        <dsp:cNvSpPr/>
      </dsp:nvSpPr>
      <dsp:spPr>
        <a:xfrm>
          <a:off x="6923737" y="2406699"/>
          <a:ext cx="1276498" cy="2117125"/>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latin typeface="Calibri" panose="020F0502020204030204" pitchFamily="34" charset="0"/>
            </a:rPr>
            <a:t>Empleo (CCE)</a:t>
          </a:r>
          <a:endParaRPr lang="es-MX" sz="1400" kern="1200" dirty="0">
            <a:latin typeface="Calibri" panose="020F0502020204030204" pitchFamily="34" charset="0"/>
          </a:endParaRPr>
        </a:p>
      </dsp:txBody>
      <dsp:txXfrm>
        <a:off x="6961124" y="2444086"/>
        <a:ext cx="1201724" cy="2042351"/>
      </dsp:txXfrm>
    </dsp:sp>
    <dsp:sp modelId="{70F1E626-C14E-4736-BC5D-7AC395215EF1}">
      <dsp:nvSpPr>
        <dsp:cNvPr id="0" name=""/>
        <dsp:cNvSpPr/>
      </dsp:nvSpPr>
      <dsp:spPr>
        <a:xfrm>
          <a:off x="8307462" y="2406699"/>
          <a:ext cx="1276498" cy="2117125"/>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latin typeface="Calibri" panose="020F0502020204030204" pitchFamily="34" charset="0"/>
            </a:rPr>
            <a:t>Transparencia, Rendición de Cuentas y Anticorrupción (Consejo Ciudadano de Contraloría Social)</a:t>
          </a:r>
          <a:endParaRPr lang="es-MX" sz="1400" kern="1200" dirty="0">
            <a:latin typeface="Calibri" panose="020F0502020204030204" pitchFamily="34" charset="0"/>
          </a:endParaRPr>
        </a:p>
      </dsp:txBody>
      <dsp:txXfrm>
        <a:off x="8344849" y="2444086"/>
        <a:ext cx="1201724" cy="2042351"/>
      </dsp:txXfrm>
    </dsp:sp>
    <dsp:sp modelId="{F516EBC2-E0DB-4FFE-856A-D0779F6A8062}">
      <dsp:nvSpPr>
        <dsp:cNvPr id="0" name=""/>
        <dsp:cNvSpPr/>
      </dsp:nvSpPr>
      <dsp:spPr>
        <a:xfrm>
          <a:off x="9691187" y="2406699"/>
          <a:ext cx="1276498" cy="2117125"/>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latin typeface="Calibri" panose="020F0502020204030204" pitchFamily="34" charset="0"/>
            </a:rPr>
            <a:t>Datos Abiertos (SC, UTIM, IDAIP)</a:t>
          </a:r>
          <a:endParaRPr lang="es-MX" sz="1400" kern="1200" dirty="0">
            <a:latin typeface="Calibri" panose="020F0502020204030204" pitchFamily="34" charset="0"/>
          </a:endParaRPr>
        </a:p>
      </dsp:txBody>
      <dsp:txXfrm>
        <a:off x="9728574" y="2444086"/>
        <a:ext cx="1201724" cy="204235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smtClean="0"/>
              <a:pPr/>
              <a:t>7/9/2015</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smtClean="0"/>
              <a:pPr/>
              <a:t>‹Nº›</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05239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7/9/2015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45369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7/9/2015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11993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7/9/2015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317997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7/9/2015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39341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7/9/2015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554895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7/9/2015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998930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03060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0841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t>7/9/2015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t>‹Nº›</a:t>
            </a:fld>
            <a:endParaRPr lang="en-US" dirty="0"/>
          </a:p>
        </p:txBody>
      </p:sp>
    </p:spTree>
    <p:extLst>
      <p:ext uri="{BB962C8B-B14F-4D97-AF65-F5344CB8AC3E}">
        <p14:creationId xmlns:p14="http://schemas.microsoft.com/office/powerpoint/2010/main" val="31629592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7/9/2015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26492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7/9/2015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t>‹Nº›</a:t>
            </a:fld>
            <a:endParaRPr lang="en-US" dirty="0"/>
          </a:p>
        </p:txBody>
      </p:sp>
    </p:spTree>
    <p:extLst>
      <p:ext uri="{BB962C8B-B14F-4D97-AF65-F5344CB8AC3E}">
        <p14:creationId xmlns:p14="http://schemas.microsoft.com/office/powerpoint/2010/main" val="2225560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1746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7/9/2015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05670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7/9/2015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001140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7/9/2015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0935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7/9/2015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9323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7/9/2015</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50032460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1522" y="940158"/>
            <a:ext cx="10431886" cy="1268568"/>
          </a:xfrm>
        </p:spPr>
        <p:txBody>
          <a:bodyPr>
            <a:normAutofit fontScale="90000"/>
          </a:bodyPr>
          <a:lstStyle/>
          <a:p>
            <a:r>
              <a:rPr lang="es-MX" sz="4000" dirty="0" smtClean="0">
                <a:solidFill>
                  <a:schemeClr val="bg2">
                    <a:lumMod val="25000"/>
                  </a:schemeClr>
                </a:solidFill>
                <a:latin typeface="Calibri" panose="020F0502020204030204" pitchFamily="34" charset="0"/>
              </a:rPr>
              <a:t/>
            </a:r>
            <a:br>
              <a:rPr lang="es-MX" sz="4000" dirty="0" smtClean="0">
                <a:solidFill>
                  <a:schemeClr val="bg2">
                    <a:lumMod val="25000"/>
                  </a:schemeClr>
                </a:solidFill>
                <a:latin typeface="Calibri" panose="020F0502020204030204" pitchFamily="34" charset="0"/>
              </a:rPr>
            </a:br>
            <a:r>
              <a:rPr lang="es-MX" sz="4200" b="1" dirty="0" smtClean="0">
                <a:latin typeface="Calibri" panose="020F0502020204030204" pitchFamily="34" charset="0"/>
              </a:rPr>
              <a:t>AVANCES </a:t>
            </a:r>
            <a:r>
              <a:rPr lang="es-MX" sz="4200" b="1" dirty="0">
                <a:latin typeface="Calibri" panose="020F0502020204030204" pitchFamily="34" charset="0"/>
              </a:rPr>
              <a:t>Y PROPUESTAS PARA LA ELABORACIÓN Y SEGUIMIENTO DEL PLAN DE ACCIÓN LOCAL</a:t>
            </a:r>
            <a:r>
              <a:rPr lang="es-MX" dirty="0">
                <a:latin typeface="Calibri" panose="020F0502020204030204" pitchFamily="34" charset="0"/>
              </a:rPr>
              <a:t/>
            </a:r>
            <a:br>
              <a:rPr lang="es-MX" dirty="0">
                <a:latin typeface="Calibri" panose="020F0502020204030204" pitchFamily="34" charset="0"/>
              </a:rPr>
            </a:br>
            <a:endParaRPr lang="es-MX" dirty="0"/>
          </a:p>
        </p:txBody>
      </p:sp>
      <p:pic>
        <p:nvPicPr>
          <p:cNvPr id="7" name="Marcador de contenido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5028" y="2601292"/>
            <a:ext cx="8981941" cy="3078291"/>
          </a:xfrm>
        </p:spPr>
      </p:pic>
      <p:sp>
        <p:nvSpPr>
          <p:cNvPr id="5" name="CuadroTexto 4"/>
          <p:cNvSpPr txBox="1"/>
          <p:nvPr/>
        </p:nvSpPr>
        <p:spPr>
          <a:xfrm>
            <a:off x="8487177" y="5821251"/>
            <a:ext cx="2846231" cy="646331"/>
          </a:xfrm>
          <a:prstGeom prst="rect">
            <a:avLst/>
          </a:prstGeom>
          <a:noFill/>
        </p:spPr>
        <p:txBody>
          <a:bodyPr wrap="square" rtlCol="0">
            <a:spAutoFit/>
          </a:bodyPr>
          <a:lstStyle/>
          <a:p>
            <a:r>
              <a:rPr lang="es-MX" dirty="0">
                <a:latin typeface="Calibri" panose="020F0502020204030204" pitchFamily="34" charset="0"/>
                <a:cs typeface="Arial" panose="020B0604020202020204" pitchFamily="34" charset="0"/>
              </a:rPr>
              <a:t>Lic. Héctor Carriedo Sáenz </a:t>
            </a:r>
          </a:p>
          <a:p>
            <a:endParaRPr lang="es-MX" dirty="0">
              <a:latin typeface="Calibri" panose="020F0502020204030204" pitchFamily="34" charset="0"/>
            </a:endParaRPr>
          </a:p>
        </p:txBody>
      </p:sp>
      <p:sp>
        <p:nvSpPr>
          <p:cNvPr id="3" name="CuadroTexto 2"/>
          <p:cNvSpPr txBox="1"/>
          <p:nvPr/>
        </p:nvSpPr>
        <p:spPr>
          <a:xfrm>
            <a:off x="1197735" y="5862397"/>
            <a:ext cx="2588654" cy="307777"/>
          </a:xfrm>
          <a:prstGeom prst="rect">
            <a:avLst/>
          </a:prstGeom>
          <a:noFill/>
        </p:spPr>
        <p:txBody>
          <a:bodyPr wrap="square" rtlCol="0">
            <a:spAutoFit/>
          </a:bodyPr>
          <a:lstStyle/>
          <a:p>
            <a:r>
              <a:rPr lang="es-MX" sz="1400" dirty="0" smtClean="0">
                <a:latin typeface="Calibri" panose="020F0502020204030204" pitchFamily="34" charset="0"/>
              </a:rPr>
              <a:t>16 de Junio del 2015</a:t>
            </a:r>
            <a:endParaRPr lang="es-MX" sz="1400" dirty="0">
              <a:latin typeface="Calibri" panose="020F0502020204030204" pitchFamily="34" charset="0"/>
            </a:endParaRPr>
          </a:p>
        </p:txBody>
      </p:sp>
    </p:spTree>
    <p:extLst>
      <p:ext uri="{BB962C8B-B14F-4D97-AF65-F5344CB8AC3E}">
        <p14:creationId xmlns:p14="http://schemas.microsoft.com/office/powerpoint/2010/main" val="3057497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a:latin typeface="Calibri" panose="020F0502020204030204" pitchFamily="34" charset="0"/>
              </a:rPr>
              <a:t>Análisis de resultados de cada una de las mesas de trabajo.</a:t>
            </a:r>
            <a:endParaRPr lang="es-MX" sz="36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681587316"/>
              </p:ext>
            </p:extLst>
          </p:nvPr>
        </p:nvGraphicFramePr>
        <p:xfrm>
          <a:off x="1030307" y="2511994"/>
          <a:ext cx="10135674" cy="3594917"/>
        </p:xfrm>
        <a:graphic>
          <a:graphicData uri="http://schemas.openxmlformats.org/drawingml/2006/table">
            <a:tbl>
              <a:tblPr firstRow="1" firstCol="1" bandRow="1">
                <a:tableStyleId>{5C22544A-7EE6-4342-B048-85BDC9FD1C3A}</a:tableStyleId>
              </a:tblPr>
              <a:tblGrid>
                <a:gridCol w="3104002"/>
                <a:gridCol w="2437633"/>
                <a:gridCol w="2296543"/>
                <a:gridCol w="2297496"/>
              </a:tblGrid>
              <a:tr h="888489">
                <a:tc>
                  <a:txBody>
                    <a:bodyPr/>
                    <a:lstStyle/>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MESA:</a:t>
                      </a:r>
                    </a:p>
                    <a:p>
                      <a:pPr algn="ctr">
                        <a:lnSpc>
                          <a:spcPct val="107000"/>
                        </a:lnSpc>
                        <a:spcAft>
                          <a:spcPts val="0"/>
                        </a:spcAft>
                      </a:pPr>
                      <a:r>
                        <a:rPr lang="es-MX" sz="1900" dirty="0">
                          <a:effectLst/>
                          <a:latin typeface="Calibri" panose="020F0502020204030204" pitchFamily="34" charset="0"/>
                        </a:rPr>
                        <a:t> </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PROPUESTA 1</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900">
                          <a:effectLst/>
                          <a:latin typeface="Calibri" panose="020F0502020204030204" pitchFamily="34" charset="0"/>
                        </a:rPr>
                        <a:t> </a:t>
                      </a:r>
                    </a:p>
                    <a:p>
                      <a:pPr algn="ctr">
                        <a:lnSpc>
                          <a:spcPct val="107000"/>
                        </a:lnSpc>
                        <a:spcAft>
                          <a:spcPts val="0"/>
                        </a:spcAft>
                      </a:pPr>
                      <a:r>
                        <a:rPr lang="es-MX" sz="1900">
                          <a:effectLst/>
                          <a:latin typeface="Calibri" panose="020F0502020204030204" pitchFamily="34" charset="0"/>
                        </a:rPr>
                        <a:t>PROPUESTA 2</a:t>
                      </a:r>
                      <a:endParaRPr lang="es-MX"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PROPUESTA 3</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665467">
                <a:tc>
                  <a:txBody>
                    <a:bodyPr/>
                    <a:lstStyle/>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SERVICIOS PÚBLICOS</a:t>
                      </a:r>
                    </a:p>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 </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Gestión integral de residuos solidos </a:t>
                      </a:r>
                    </a:p>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 </a:t>
                      </a:r>
                      <a:endParaRPr lang="es-MX" sz="1900" dirty="0" smtClean="0">
                        <a:effectLst/>
                        <a:latin typeface="Calibri" panose="020F0502020204030204" pitchFamily="34" charset="0"/>
                      </a:endParaRPr>
                    </a:p>
                    <a:p>
                      <a:pPr>
                        <a:lnSpc>
                          <a:spcPct val="107000"/>
                        </a:lnSpc>
                        <a:spcAft>
                          <a:spcPts val="0"/>
                        </a:spcAft>
                      </a:pPr>
                      <a:endParaRPr lang="es-MX" sz="1900" dirty="0">
                        <a:effectLst/>
                        <a:latin typeface="Calibri" panose="020F0502020204030204" pitchFamily="34" charset="0"/>
                      </a:endParaRPr>
                    </a:p>
                    <a:p>
                      <a:pPr algn="ctr">
                        <a:lnSpc>
                          <a:spcPct val="107000"/>
                        </a:lnSpc>
                        <a:spcAft>
                          <a:spcPts val="0"/>
                        </a:spcAft>
                      </a:pPr>
                      <a:r>
                        <a:rPr lang="es-MX" sz="1900" dirty="0">
                          <a:effectLst/>
                          <a:latin typeface="Calibri" panose="020F0502020204030204" pitchFamily="34" charset="0"/>
                        </a:rPr>
                        <a:t>19 </a:t>
                      </a:r>
                      <a:r>
                        <a:rPr lang="es-MX" sz="1900" dirty="0" smtClean="0">
                          <a:effectLst/>
                          <a:latin typeface="Calibri" panose="020F0502020204030204" pitchFamily="34" charset="0"/>
                        </a:rPr>
                        <a:t>Puntos</a:t>
                      </a:r>
                      <a:endParaRPr lang="es-MX" sz="1900" dirty="0">
                        <a:effectLst/>
                        <a:latin typeface="Calibri" panose="020F0502020204030204" pitchFamily="34" charset="0"/>
                      </a:endParaRPr>
                    </a:p>
                  </a:txBody>
                  <a:tcPr marL="68580" marR="68580" marT="0" marB="0"/>
                </a:tc>
                <a:tc>
                  <a:txBody>
                    <a:bodyPr/>
                    <a:lstStyle/>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Regular el uso de espacios públicos en el centro histórico </a:t>
                      </a:r>
                      <a:endParaRPr lang="es-MX" sz="1900" dirty="0" smtClean="0">
                        <a:effectLst/>
                        <a:latin typeface="Calibri" panose="020F0502020204030204" pitchFamily="34" charset="0"/>
                      </a:endParaRPr>
                    </a:p>
                    <a:p>
                      <a:pPr>
                        <a:lnSpc>
                          <a:spcPct val="107000"/>
                        </a:lnSpc>
                        <a:spcAft>
                          <a:spcPts val="0"/>
                        </a:spcAft>
                      </a:pPr>
                      <a:endParaRPr lang="es-MX" sz="1900" dirty="0" smtClean="0">
                        <a:effectLst/>
                        <a:latin typeface="Calibri" panose="020F0502020204030204" pitchFamily="34" charset="0"/>
                      </a:endParaRPr>
                    </a:p>
                    <a:p>
                      <a:pPr>
                        <a:lnSpc>
                          <a:spcPct val="107000"/>
                        </a:lnSpc>
                        <a:spcAft>
                          <a:spcPts val="0"/>
                        </a:spcAft>
                      </a:pPr>
                      <a:endParaRPr lang="es-MX" sz="1900" dirty="0">
                        <a:effectLst/>
                        <a:latin typeface="Calibri" panose="020F0502020204030204" pitchFamily="34" charset="0"/>
                      </a:endParaRPr>
                    </a:p>
                    <a:p>
                      <a:pPr algn="ctr">
                        <a:lnSpc>
                          <a:spcPct val="107000"/>
                        </a:lnSpc>
                        <a:spcAft>
                          <a:spcPts val="0"/>
                        </a:spcAft>
                      </a:pPr>
                      <a:r>
                        <a:rPr lang="es-MX" sz="1900" dirty="0">
                          <a:effectLst/>
                          <a:latin typeface="Calibri" panose="020F0502020204030204" pitchFamily="34" charset="0"/>
                        </a:rPr>
                        <a:t>14 </a:t>
                      </a:r>
                      <a:r>
                        <a:rPr lang="es-MX" sz="1900" dirty="0" smtClean="0">
                          <a:effectLst/>
                          <a:latin typeface="Calibri" panose="020F0502020204030204" pitchFamily="34" charset="0"/>
                        </a:rPr>
                        <a:t>Puntos</a:t>
                      </a:r>
                      <a:endParaRPr lang="es-MX" sz="1900" dirty="0">
                        <a:effectLst/>
                        <a:latin typeface="Calibri" panose="020F0502020204030204" pitchFamily="34" charset="0"/>
                      </a:endParaRPr>
                    </a:p>
                  </a:txBody>
                  <a:tcPr marL="68580" marR="68580" marT="0" marB="0"/>
                </a:tc>
                <a:tc>
                  <a:txBody>
                    <a:bodyPr/>
                    <a:lstStyle/>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Banco municipal de programas y proyectos de inversión</a:t>
                      </a:r>
                    </a:p>
                    <a:p>
                      <a:pP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7 Puntos</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0938816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692398" y="1764407"/>
            <a:ext cx="6815669" cy="1622258"/>
          </a:xfrm>
        </p:spPr>
        <p:txBody>
          <a:bodyPr/>
          <a:lstStyle/>
          <a:p>
            <a:r>
              <a:rPr lang="es-MX" sz="3600" b="1" dirty="0">
                <a:latin typeface="Calibri" panose="020F0502020204030204" pitchFamily="34" charset="0"/>
              </a:rPr>
              <a:t>Propuesta de metodología para elaborar </a:t>
            </a:r>
            <a:br>
              <a:rPr lang="es-MX" sz="3600" b="1" dirty="0">
                <a:latin typeface="Calibri" panose="020F0502020204030204" pitchFamily="34" charset="0"/>
              </a:rPr>
            </a:br>
            <a:r>
              <a:rPr lang="es-MX" sz="3600" b="1" dirty="0">
                <a:latin typeface="Calibri" panose="020F0502020204030204" pitchFamily="34" charset="0"/>
              </a:rPr>
              <a:t>Plan de Acción Local </a:t>
            </a:r>
            <a:endParaRPr lang="es-MX" sz="3600" dirty="0"/>
          </a:p>
        </p:txBody>
      </p:sp>
      <p:sp>
        <p:nvSpPr>
          <p:cNvPr id="3" name="Subtítulo 2"/>
          <p:cNvSpPr>
            <a:spLocks noGrp="1"/>
          </p:cNvSpPr>
          <p:nvPr>
            <p:ph type="subTitle" idx="1"/>
          </p:nvPr>
        </p:nvSpPr>
        <p:spPr>
          <a:xfrm>
            <a:off x="2472744" y="3657597"/>
            <a:ext cx="7173532" cy="1635620"/>
          </a:xfrm>
        </p:spPr>
        <p:txBody>
          <a:bodyPr>
            <a:normAutofit lnSpcReduction="10000"/>
          </a:bodyPr>
          <a:lstStyle/>
          <a:p>
            <a:pPr algn="just"/>
            <a:r>
              <a:rPr lang="es-MX" sz="2600" dirty="0">
                <a:latin typeface="Calibri" panose="020F0502020204030204" pitchFamily="34" charset="0"/>
              </a:rPr>
              <a:t>Encaminado a los 5 compromisos establecidos en el programa Gobierno Abierto Co Creación desde lo Local, tomando en cuenta los resultados obtenidos de cada una de las mesas de trabajo. </a:t>
            </a:r>
          </a:p>
          <a:p>
            <a:endParaRPr lang="es-MX" dirty="0"/>
          </a:p>
        </p:txBody>
      </p:sp>
    </p:spTree>
    <p:extLst>
      <p:ext uri="{BB962C8B-B14F-4D97-AF65-F5344CB8AC3E}">
        <p14:creationId xmlns:p14="http://schemas.microsoft.com/office/powerpoint/2010/main" val="37779350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1081825"/>
            <a:ext cx="9601196" cy="1204174"/>
          </a:xfrm>
        </p:spPr>
        <p:txBody>
          <a:bodyPr>
            <a:normAutofit fontScale="90000"/>
          </a:bodyPr>
          <a:lstStyle/>
          <a:p>
            <a:r>
              <a:rPr lang="es-MX" b="1" dirty="0">
                <a:latin typeface="Calibri" panose="020F0502020204030204" pitchFamily="34" charset="0"/>
              </a:rPr>
              <a:t>Propuesta de metodología para elaborar </a:t>
            </a:r>
            <a:br>
              <a:rPr lang="es-MX" b="1" dirty="0">
                <a:latin typeface="Calibri" panose="020F0502020204030204" pitchFamily="34" charset="0"/>
              </a:rPr>
            </a:br>
            <a:r>
              <a:rPr lang="es-MX" b="1" dirty="0">
                <a:latin typeface="Calibri" panose="020F0502020204030204" pitchFamily="34" charset="0"/>
              </a:rPr>
              <a:t>Plan de Acción Local </a:t>
            </a:r>
            <a:endParaRPr lang="es-MX" dirty="0"/>
          </a:p>
        </p:txBody>
      </p:sp>
      <p:sp>
        <p:nvSpPr>
          <p:cNvPr id="3" name="Marcador de texto 2"/>
          <p:cNvSpPr>
            <a:spLocks noGrp="1"/>
          </p:cNvSpPr>
          <p:nvPr>
            <p:ph type="body" idx="1"/>
          </p:nvPr>
        </p:nvSpPr>
        <p:spPr/>
        <p:txBody>
          <a:bodyPr/>
          <a:lstStyle/>
          <a:p>
            <a:pPr algn="ctr"/>
            <a:r>
              <a:rPr lang="es-MX" b="1" dirty="0" smtClean="0">
                <a:latin typeface="Calibri" panose="020F0502020204030204" pitchFamily="34" charset="0"/>
              </a:rPr>
              <a:t>5 Compromisos</a:t>
            </a:r>
            <a:endParaRPr lang="es-MX" b="1" dirty="0">
              <a:latin typeface="Calibri" panose="020F0502020204030204" pitchFamily="34" charset="0"/>
            </a:endParaRPr>
          </a:p>
        </p:txBody>
      </p:sp>
      <p:sp>
        <p:nvSpPr>
          <p:cNvPr id="5" name="Marcador de texto 4"/>
          <p:cNvSpPr>
            <a:spLocks noGrp="1"/>
          </p:cNvSpPr>
          <p:nvPr>
            <p:ph type="body" sz="quarter" idx="3"/>
          </p:nvPr>
        </p:nvSpPr>
        <p:spPr/>
        <p:txBody>
          <a:bodyPr/>
          <a:lstStyle/>
          <a:p>
            <a:pPr algn="ctr"/>
            <a:r>
              <a:rPr lang="es-MX" b="1" dirty="0" smtClean="0">
                <a:latin typeface="Calibri" panose="020F0502020204030204" pitchFamily="34" charset="0"/>
              </a:rPr>
              <a:t>Objetivos</a:t>
            </a:r>
            <a:endParaRPr lang="es-MX" b="1" dirty="0">
              <a:latin typeface="Calibri" panose="020F0502020204030204" pitchFamily="34" charset="0"/>
            </a:endParaRPr>
          </a:p>
        </p:txBody>
      </p:sp>
      <p:graphicFrame>
        <p:nvGraphicFramePr>
          <p:cNvPr id="13" name="Marcador de contenido 12"/>
          <p:cNvGraphicFramePr>
            <a:graphicFrameLocks noGrp="1"/>
          </p:cNvGraphicFramePr>
          <p:nvPr>
            <p:ph sz="quarter" idx="4"/>
            <p:extLst>
              <p:ext uri="{D42A27DB-BD31-4B8C-83A1-F6EECF244321}">
                <p14:modId xmlns:p14="http://schemas.microsoft.com/office/powerpoint/2010/main" val="2617791955"/>
              </p:ext>
            </p:extLst>
          </p:nvPr>
        </p:nvGraphicFramePr>
        <p:xfrm>
          <a:off x="6180138" y="3234794"/>
          <a:ext cx="5127514" cy="2444788"/>
        </p:xfrm>
        <a:graphic>
          <a:graphicData uri="http://schemas.openxmlformats.org/drawingml/2006/table">
            <a:tbl>
              <a:tblPr firstRow="1" bandRow="1">
                <a:tableStyleId>{69CF1AB2-1976-4502-BF36-3FF5EA218861}</a:tableStyleId>
              </a:tblPr>
              <a:tblGrid>
                <a:gridCol w="1023622"/>
                <a:gridCol w="4103892"/>
              </a:tblGrid>
              <a:tr h="426996">
                <a:tc>
                  <a:txBody>
                    <a:bodyPr/>
                    <a:lstStyle/>
                    <a:p>
                      <a:pPr algn="ctr"/>
                      <a:r>
                        <a:rPr lang="es-MX" sz="1600" b="1" dirty="0" smtClean="0">
                          <a:solidFill>
                            <a:schemeClr val="tx1">
                              <a:lumMod val="85000"/>
                              <a:lumOff val="15000"/>
                            </a:schemeClr>
                          </a:solidFill>
                          <a:latin typeface="Calibri" panose="020F0502020204030204" pitchFamily="34" charset="0"/>
                        </a:rPr>
                        <a:t>1</a:t>
                      </a:r>
                      <a:endParaRPr lang="es-MX" sz="1600" b="1" dirty="0">
                        <a:solidFill>
                          <a:schemeClr val="tx1">
                            <a:lumMod val="85000"/>
                            <a:lumOff val="15000"/>
                          </a:schemeClr>
                        </a:solidFill>
                        <a:latin typeface="Calibri" panose="020F0502020204030204" pitchFamily="34" charset="0"/>
                      </a:endParaRPr>
                    </a:p>
                  </a:txBody>
                  <a:tcPr/>
                </a:tc>
                <a:tc>
                  <a:txBody>
                    <a:bodyPr/>
                    <a:lstStyle/>
                    <a:p>
                      <a:pPr algn="l"/>
                      <a:r>
                        <a:rPr lang="es-MX" sz="1600" b="0" kern="1200" dirty="0" smtClean="0">
                          <a:solidFill>
                            <a:schemeClr val="dk1"/>
                          </a:solidFill>
                          <a:effectLst/>
                          <a:latin typeface="Calibri" panose="020F0502020204030204" pitchFamily="34" charset="0"/>
                          <a:ea typeface="+mn-ea"/>
                          <a:cs typeface="+mn-cs"/>
                        </a:rPr>
                        <a:t>Gobierno centrado en la ciudadanía</a:t>
                      </a:r>
                      <a:endParaRPr lang="es-MX" sz="1600" b="0" dirty="0">
                        <a:latin typeface="Calibri" panose="020F0502020204030204" pitchFamily="34" charset="0"/>
                      </a:endParaRPr>
                    </a:p>
                  </a:txBody>
                  <a:tcPr/>
                </a:tc>
              </a:tr>
              <a:tr h="504448">
                <a:tc>
                  <a:txBody>
                    <a:bodyPr/>
                    <a:lstStyle/>
                    <a:p>
                      <a:pPr algn="ctr"/>
                      <a:r>
                        <a:rPr lang="es-MX" sz="1600" b="1" dirty="0" smtClean="0">
                          <a:solidFill>
                            <a:schemeClr val="tx1">
                              <a:lumMod val="85000"/>
                              <a:lumOff val="15000"/>
                            </a:schemeClr>
                          </a:solidFill>
                          <a:latin typeface="Calibri" panose="020F0502020204030204" pitchFamily="34" charset="0"/>
                        </a:rPr>
                        <a:t>2</a:t>
                      </a:r>
                      <a:endParaRPr lang="es-MX" sz="1600" b="1" dirty="0">
                        <a:solidFill>
                          <a:schemeClr val="tx1">
                            <a:lumMod val="85000"/>
                            <a:lumOff val="15000"/>
                          </a:schemeClr>
                        </a:solidFill>
                        <a:latin typeface="Calibri" panose="020F0502020204030204" pitchFamily="34" charset="0"/>
                      </a:endParaRPr>
                    </a:p>
                  </a:txBody>
                  <a:tcPr/>
                </a:tc>
                <a:tc>
                  <a:txBody>
                    <a:bodyPr/>
                    <a:lstStyle/>
                    <a:p>
                      <a:pPr algn="l"/>
                      <a:r>
                        <a:rPr lang="es-MX" sz="1600" b="0" kern="1200" dirty="0" smtClean="0">
                          <a:solidFill>
                            <a:schemeClr val="dk1"/>
                          </a:solidFill>
                          <a:effectLst/>
                          <a:latin typeface="Calibri" panose="020F0502020204030204" pitchFamily="34" charset="0"/>
                          <a:ea typeface="+mn-ea"/>
                          <a:cs typeface="+mn-cs"/>
                        </a:rPr>
                        <a:t>Presupuesto abierto y participativo</a:t>
                      </a:r>
                      <a:endParaRPr lang="es-MX" sz="1600" b="0" dirty="0">
                        <a:latin typeface="Calibri" panose="020F0502020204030204" pitchFamily="34" charset="0"/>
                      </a:endParaRPr>
                    </a:p>
                  </a:txBody>
                  <a:tcPr/>
                </a:tc>
              </a:tr>
              <a:tr h="504448">
                <a:tc>
                  <a:txBody>
                    <a:bodyPr/>
                    <a:lstStyle/>
                    <a:p>
                      <a:pPr algn="ctr"/>
                      <a:r>
                        <a:rPr lang="es-MX" sz="1600" b="1" dirty="0" smtClean="0">
                          <a:solidFill>
                            <a:schemeClr val="tx1">
                              <a:lumMod val="85000"/>
                              <a:lumOff val="15000"/>
                            </a:schemeClr>
                          </a:solidFill>
                          <a:latin typeface="Calibri" panose="020F0502020204030204" pitchFamily="34" charset="0"/>
                        </a:rPr>
                        <a:t>3</a:t>
                      </a:r>
                      <a:endParaRPr lang="es-MX" sz="1600" b="1" dirty="0">
                        <a:solidFill>
                          <a:schemeClr val="tx1">
                            <a:lumMod val="85000"/>
                            <a:lumOff val="15000"/>
                          </a:schemeClr>
                        </a:solidFill>
                        <a:latin typeface="Calibri" panose="020F0502020204030204" pitchFamily="34" charset="0"/>
                      </a:endParaRPr>
                    </a:p>
                  </a:txBody>
                  <a:tcPr/>
                </a:tc>
                <a:tc>
                  <a:txBody>
                    <a:bodyPr/>
                    <a:lstStyle/>
                    <a:p>
                      <a:pPr algn="l"/>
                      <a:r>
                        <a:rPr lang="es-MX" sz="1600" b="0" kern="1200" dirty="0" smtClean="0">
                          <a:solidFill>
                            <a:schemeClr val="dk1"/>
                          </a:solidFill>
                          <a:effectLst/>
                          <a:latin typeface="Calibri" panose="020F0502020204030204" pitchFamily="34" charset="0"/>
                          <a:ea typeface="+mn-ea"/>
                          <a:cs typeface="+mn-cs"/>
                        </a:rPr>
                        <a:t>Datos abiertos para el desarrollo</a:t>
                      </a:r>
                      <a:endParaRPr lang="es-MX" sz="1600" b="0" dirty="0">
                        <a:latin typeface="Calibri" panose="020F0502020204030204" pitchFamily="34" charset="0"/>
                      </a:endParaRPr>
                    </a:p>
                  </a:txBody>
                  <a:tcPr/>
                </a:tc>
              </a:tr>
              <a:tr h="504448">
                <a:tc>
                  <a:txBody>
                    <a:bodyPr/>
                    <a:lstStyle/>
                    <a:p>
                      <a:pPr algn="ctr"/>
                      <a:r>
                        <a:rPr lang="es-MX" sz="1600" b="1" dirty="0" smtClean="0">
                          <a:solidFill>
                            <a:schemeClr val="tx1">
                              <a:lumMod val="85000"/>
                              <a:lumOff val="15000"/>
                            </a:schemeClr>
                          </a:solidFill>
                          <a:latin typeface="Calibri" panose="020F0502020204030204" pitchFamily="34" charset="0"/>
                        </a:rPr>
                        <a:t>4</a:t>
                      </a:r>
                      <a:endParaRPr lang="es-MX" sz="1600" b="1" dirty="0">
                        <a:solidFill>
                          <a:schemeClr val="tx1">
                            <a:lumMod val="85000"/>
                            <a:lumOff val="15000"/>
                          </a:schemeClr>
                        </a:solidFill>
                        <a:latin typeface="Calibri" panose="020F0502020204030204" pitchFamily="34" charset="0"/>
                      </a:endParaRPr>
                    </a:p>
                  </a:txBody>
                  <a:tcPr/>
                </a:tc>
                <a:tc>
                  <a:txBody>
                    <a:bodyPr/>
                    <a:lstStyle/>
                    <a:p>
                      <a:pPr algn="l"/>
                      <a:r>
                        <a:rPr lang="es-MX" sz="1600" b="0" kern="1200" dirty="0" smtClean="0">
                          <a:solidFill>
                            <a:schemeClr val="dk1"/>
                          </a:solidFill>
                          <a:effectLst/>
                          <a:latin typeface="Calibri" panose="020F0502020204030204" pitchFamily="34" charset="0"/>
                          <a:ea typeface="+mn-ea"/>
                          <a:cs typeface="+mn-cs"/>
                        </a:rPr>
                        <a:t>Empoderamiento y participación ciudadana</a:t>
                      </a:r>
                      <a:endParaRPr lang="es-MX" sz="1600" b="0" dirty="0">
                        <a:latin typeface="Calibri" panose="020F0502020204030204" pitchFamily="34" charset="0"/>
                      </a:endParaRPr>
                    </a:p>
                  </a:txBody>
                  <a:tcPr/>
                </a:tc>
              </a:tr>
              <a:tr h="504448">
                <a:tc>
                  <a:txBody>
                    <a:bodyPr/>
                    <a:lstStyle/>
                    <a:p>
                      <a:pPr algn="ctr"/>
                      <a:r>
                        <a:rPr lang="es-MX" sz="1600" b="1" dirty="0" smtClean="0">
                          <a:solidFill>
                            <a:schemeClr val="tx1">
                              <a:lumMod val="85000"/>
                              <a:lumOff val="15000"/>
                            </a:schemeClr>
                          </a:solidFill>
                          <a:latin typeface="Calibri" panose="020F0502020204030204" pitchFamily="34" charset="0"/>
                        </a:rPr>
                        <a:t>5</a:t>
                      </a:r>
                      <a:endParaRPr lang="es-MX" sz="1600" b="1" dirty="0">
                        <a:solidFill>
                          <a:schemeClr val="tx1">
                            <a:lumMod val="85000"/>
                            <a:lumOff val="15000"/>
                          </a:schemeClr>
                        </a:solidFill>
                        <a:latin typeface="Calibri" panose="020F0502020204030204" pitchFamily="34" charset="0"/>
                      </a:endParaRPr>
                    </a:p>
                  </a:txBody>
                  <a:tcPr/>
                </a:tc>
                <a:tc>
                  <a:txBody>
                    <a:bodyPr/>
                    <a:lstStyle/>
                    <a:p>
                      <a:pPr algn="l"/>
                      <a:r>
                        <a:rPr lang="es-MX" sz="1600" b="0" kern="1200" dirty="0" smtClean="0">
                          <a:solidFill>
                            <a:schemeClr val="dk1"/>
                          </a:solidFill>
                          <a:effectLst/>
                          <a:latin typeface="Calibri" panose="020F0502020204030204" pitchFamily="34" charset="0"/>
                          <a:ea typeface="+mn-ea"/>
                          <a:cs typeface="+mn-cs"/>
                        </a:rPr>
                        <a:t>Gobernanza de recursos naturales</a:t>
                      </a:r>
                      <a:endParaRPr lang="es-MX" sz="1600" b="0" dirty="0">
                        <a:latin typeface="Calibri" panose="020F0502020204030204" pitchFamily="34" charset="0"/>
                      </a:endParaRPr>
                    </a:p>
                  </a:txBody>
                  <a:tcPr/>
                </a:tc>
              </a:tr>
            </a:tbl>
          </a:graphicData>
        </a:graphic>
      </p:graphicFrame>
      <p:graphicFrame>
        <p:nvGraphicFramePr>
          <p:cNvPr id="12" name="Marcador de contenido 11"/>
          <p:cNvGraphicFramePr>
            <a:graphicFrameLocks noGrp="1"/>
          </p:cNvGraphicFramePr>
          <p:nvPr>
            <p:ph sz="half" idx="2"/>
            <p:extLst>
              <p:ext uri="{D42A27DB-BD31-4B8C-83A1-F6EECF244321}">
                <p14:modId xmlns:p14="http://schemas.microsoft.com/office/powerpoint/2010/main" val="700083447"/>
              </p:ext>
            </p:extLst>
          </p:nvPr>
        </p:nvGraphicFramePr>
        <p:xfrm>
          <a:off x="927280" y="3243263"/>
          <a:ext cx="5086170" cy="2499360"/>
        </p:xfrm>
        <a:graphic>
          <a:graphicData uri="http://schemas.openxmlformats.org/drawingml/2006/table">
            <a:tbl>
              <a:tblPr firstRow="1" bandRow="1">
                <a:tableStyleId>{5C22544A-7EE6-4342-B048-85BDC9FD1C3A}</a:tableStyleId>
              </a:tblPr>
              <a:tblGrid>
                <a:gridCol w="1695390"/>
                <a:gridCol w="1695390"/>
                <a:gridCol w="1695390"/>
              </a:tblGrid>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sz="2000" b="1" kern="1200" dirty="0" err="1" smtClean="0">
                          <a:solidFill>
                            <a:schemeClr val="lt1"/>
                          </a:solidFill>
                          <a:effectLst/>
                          <a:latin typeface="Calibri" panose="020F0502020204030204" pitchFamily="34" charset="0"/>
                          <a:ea typeface="+mn-ea"/>
                          <a:cs typeface="+mn-cs"/>
                        </a:rPr>
                        <a:t>Follow</a:t>
                      </a:r>
                      <a:r>
                        <a:rPr lang="es-MX" sz="2000" b="1" kern="1200" dirty="0" smtClean="0">
                          <a:solidFill>
                            <a:schemeClr val="lt1"/>
                          </a:solidFill>
                          <a:effectLst/>
                          <a:latin typeface="Calibri" panose="020F0502020204030204" pitchFamily="34" charset="0"/>
                          <a:ea typeface="+mn-ea"/>
                          <a:cs typeface="+mn-cs"/>
                        </a:rPr>
                        <a:t> </a:t>
                      </a:r>
                      <a:r>
                        <a:rPr lang="es-MX" sz="2000" b="1" kern="1200" dirty="0" err="1" smtClean="0">
                          <a:solidFill>
                            <a:schemeClr val="lt1"/>
                          </a:solidFill>
                          <a:effectLst/>
                          <a:latin typeface="Calibri" panose="020F0502020204030204" pitchFamily="34" charset="0"/>
                          <a:ea typeface="+mn-ea"/>
                          <a:cs typeface="+mn-cs"/>
                        </a:rPr>
                        <a:t>the</a:t>
                      </a:r>
                      <a:r>
                        <a:rPr lang="es-MX" sz="2000" b="1" kern="1200" dirty="0" smtClean="0">
                          <a:solidFill>
                            <a:schemeClr val="lt1"/>
                          </a:solidFill>
                          <a:effectLst/>
                          <a:latin typeface="Calibri" panose="020F0502020204030204" pitchFamily="34" charset="0"/>
                          <a:ea typeface="+mn-ea"/>
                          <a:cs typeface="+mn-cs"/>
                        </a:rPr>
                        <a:t> </a:t>
                      </a:r>
                      <a:r>
                        <a:rPr lang="es-MX" sz="2000" b="1" kern="1200" dirty="0" err="1" smtClean="0">
                          <a:solidFill>
                            <a:schemeClr val="lt1"/>
                          </a:solidFill>
                          <a:effectLst/>
                          <a:latin typeface="Calibri" panose="020F0502020204030204" pitchFamily="34" charset="0"/>
                          <a:ea typeface="+mn-ea"/>
                          <a:cs typeface="+mn-cs"/>
                        </a:rPr>
                        <a:t>money</a:t>
                      </a:r>
                      <a:endParaRPr lang="es-MX" sz="2000" b="1" kern="1200" dirty="0" smtClean="0">
                        <a:solidFill>
                          <a:schemeClr val="lt1"/>
                        </a:solidFill>
                        <a:effectLst/>
                        <a:latin typeface="Calibri" panose="020F0502020204030204" pitchFamily="34" charset="0"/>
                        <a:ea typeface="+mn-ea"/>
                        <a:cs typeface="+mn-cs"/>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sz="2000" b="1" kern="1200" dirty="0" smtClean="0">
                          <a:solidFill>
                            <a:schemeClr val="lt1"/>
                          </a:solidFill>
                          <a:effectLst/>
                          <a:latin typeface="Calibri" panose="020F0502020204030204" pitchFamily="34" charset="0"/>
                          <a:ea typeface="+mn-ea"/>
                          <a:cs typeface="+mn-cs"/>
                        </a:rPr>
                        <a:t>Nacionales</a:t>
                      </a:r>
                    </a:p>
                    <a:p>
                      <a:pPr algn="ctr"/>
                      <a:endParaRPr lang="es-MX" sz="2000" dirty="0">
                        <a:latin typeface="Calibri" panose="020F0502020204030204" pitchFamily="34" charset="0"/>
                      </a:endParaRPr>
                    </a:p>
                  </a:txBody>
                  <a:tcPr/>
                </a:tc>
                <a:tc>
                  <a:txBody>
                    <a:bodyPr/>
                    <a:lstStyle/>
                    <a:p>
                      <a:pPr algn="ctr"/>
                      <a:r>
                        <a:rPr lang="es-MX" sz="2000" b="1" kern="1200" dirty="0" smtClean="0">
                          <a:solidFill>
                            <a:schemeClr val="lt1"/>
                          </a:solidFill>
                          <a:effectLst/>
                          <a:latin typeface="Calibri" panose="020F0502020204030204" pitchFamily="34" charset="0"/>
                          <a:ea typeface="+mn-ea"/>
                          <a:cs typeface="+mn-cs"/>
                        </a:rPr>
                        <a:t>locales</a:t>
                      </a:r>
                      <a:endParaRPr lang="es-MX" sz="2000" dirty="0">
                        <a:latin typeface="Calibri" panose="020F0502020204030204" pitchFamily="34" charset="0"/>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600" kern="1200" dirty="0" smtClean="0">
                          <a:solidFill>
                            <a:schemeClr val="dk1"/>
                          </a:solidFill>
                          <a:effectLst/>
                          <a:latin typeface="Calibri" panose="020F0502020204030204" pitchFamily="34" charset="0"/>
                          <a:ea typeface="+mn-ea"/>
                          <a:cs typeface="+mn-cs"/>
                        </a:rPr>
                        <a:t>Uno para dar seguimiento a los recursos asignados y ejercidos en programas gubernamentales.</a:t>
                      </a:r>
                    </a:p>
                  </a:txBody>
                  <a:tcPr/>
                </a:tc>
                <a:tc>
                  <a:txBody>
                    <a:bodyPr/>
                    <a:lstStyle/>
                    <a:p>
                      <a:pPr algn="l"/>
                      <a:r>
                        <a:rPr lang="es-MX" sz="1600" kern="1200" dirty="0" smtClean="0">
                          <a:solidFill>
                            <a:schemeClr val="dk1"/>
                          </a:solidFill>
                          <a:effectLst/>
                          <a:latin typeface="Calibri" panose="020F0502020204030204" pitchFamily="34" charset="0"/>
                          <a:ea typeface="+mn-ea"/>
                          <a:cs typeface="+mn-cs"/>
                        </a:rPr>
                        <a:t>Dos alineados al Plan de Acción </a:t>
                      </a:r>
                    </a:p>
                    <a:p>
                      <a:pPr algn="l"/>
                      <a:r>
                        <a:rPr lang="es-MX" sz="1600" kern="1200" dirty="0" smtClean="0">
                          <a:solidFill>
                            <a:schemeClr val="dk1"/>
                          </a:solidFill>
                          <a:effectLst/>
                          <a:latin typeface="Calibri" panose="020F0502020204030204" pitchFamily="34" charset="0"/>
                          <a:ea typeface="+mn-ea"/>
                          <a:cs typeface="+mn-cs"/>
                        </a:rPr>
                        <a:t>Alianza para el Gobierno Abierto.</a:t>
                      </a:r>
                    </a:p>
                    <a:p>
                      <a:endParaRPr lang="es-MX" dirty="0"/>
                    </a:p>
                  </a:txBody>
                  <a:tcPr/>
                </a:tc>
                <a:tc>
                  <a:txBody>
                    <a:bodyPr/>
                    <a:lstStyle/>
                    <a:p>
                      <a:r>
                        <a:rPr lang="es-MX" sz="1600" kern="1200" dirty="0" smtClean="0">
                          <a:solidFill>
                            <a:schemeClr val="dk1"/>
                          </a:solidFill>
                          <a:effectLst/>
                          <a:latin typeface="Calibri" panose="020F0502020204030204" pitchFamily="34" charset="0"/>
                          <a:ea typeface="+mn-ea"/>
                          <a:cs typeface="+mn-cs"/>
                        </a:rPr>
                        <a:t>Dos que surgirán de la detección de problemáticas locales específicas.</a:t>
                      </a:r>
                      <a:endParaRPr lang="es-MX" sz="1600" kern="1200" dirty="0">
                        <a:solidFill>
                          <a:schemeClr val="dk1"/>
                        </a:solidFill>
                        <a:effectLst/>
                        <a:latin typeface="Calibri" panose="020F0502020204030204" pitchFamily="34" charset="0"/>
                        <a:ea typeface="+mn-ea"/>
                        <a:cs typeface="+mn-cs"/>
                      </a:endParaRPr>
                    </a:p>
                  </a:txBody>
                  <a:tcPr/>
                </a:tc>
              </a:tr>
            </a:tbl>
          </a:graphicData>
        </a:graphic>
      </p:graphicFrame>
    </p:spTree>
    <p:extLst>
      <p:ext uri="{BB962C8B-B14F-4D97-AF65-F5344CB8AC3E}">
        <p14:creationId xmlns:p14="http://schemas.microsoft.com/office/powerpoint/2010/main" val="17785668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000" b="1" dirty="0" smtClean="0">
                <a:latin typeface="Calibri" panose="020F0502020204030204" pitchFamily="34" charset="0"/>
              </a:rPr>
              <a:t/>
            </a:r>
            <a:br>
              <a:rPr lang="es-MX" sz="4000" b="1" dirty="0" smtClean="0">
                <a:latin typeface="Calibri" panose="020F0502020204030204" pitchFamily="34" charset="0"/>
              </a:rPr>
            </a:br>
            <a:r>
              <a:rPr lang="es-MX" sz="4000" b="1" dirty="0" smtClean="0">
                <a:latin typeface="Calibri" panose="020F0502020204030204" pitchFamily="34" charset="0"/>
              </a:rPr>
              <a:t>Los </a:t>
            </a:r>
            <a:r>
              <a:rPr lang="es-MX" sz="4000" b="1" dirty="0">
                <a:latin typeface="Calibri" panose="020F0502020204030204" pitchFamily="34" charset="0"/>
              </a:rPr>
              <a:t>compromisos deberán cumplir con los siguientes criterios mínimos:</a:t>
            </a:r>
            <a:r>
              <a:rPr lang="es-MX" dirty="0"/>
              <a:t/>
            </a:r>
            <a:br>
              <a:rPr lang="es-MX" dirty="0"/>
            </a:br>
            <a:endParaRPr lang="es-MX" dirty="0"/>
          </a:p>
        </p:txBody>
      </p:sp>
      <p:sp>
        <p:nvSpPr>
          <p:cNvPr id="3" name="Marcador de contenido 2"/>
          <p:cNvSpPr>
            <a:spLocks noGrp="1"/>
          </p:cNvSpPr>
          <p:nvPr>
            <p:ph idx="1"/>
          </p:nvPr>
        </p:nvSpPr>
        <p:spPr>
          <a:xfrm>
            <a:off x="1295402" y="2434107"/>
            <a:ext cx="9445579" cy="3258355"/>
          </a:xfrm>
        </p:spPr>
        <p:txBody>
          <a:bodyPr>
            <a:noAutofit/>
          </a:bodyPr>
          <a:lstStyle/>
          <a:p>
            <a:pPr lvl="0"/>
            <a:r>
              <a:rPr lang="es-MX" sz="1500" dirty="0">
                <a:latin typeface="Calibri" panose="020F0502020204030204" pitchFamily="34" charset="0"/>
              </a:rPr>
              <a:t>Orientados a la acción</a:t>
            </a:r>
          </a:p>
          <a:p>
            <a:pPr lvl="0"/>
            <a:r>
              <a:rPr lang="es-MX" sz="1500" dirty="0">
                <a:latin typeface="Calibri" panose="020F0502020204030204" pitchFamily="34" charset="0"/>
              </a:rPr>
              <a:t>Lenguaje sencillo (uso mínimo de tecnicismos)</a:t>
            </a:r>
          </a:p>
          <a:p>
            <a:pPr lvl="0"/>
            <a:r>
              <a:rPr lang="es-MX" sz="1500" dirty="0">
                <a:latin typeface="Calibri" panose="020F0502020204030204" pitchFamily="34" charset="0"/>
              </a:rPr>
              <a:t>Incluyentes ( Involucrar a diversas instituciones públicas y organismos garantes)</a:t>
            </a:r>
          </a:p>
          <a:p>
            <a:pPr lvl="0"/>
            <a:r>
              <a:rPr lang="es-MX" sz="1500" dirty="0">
                <a:latin typeface="Calibri" panose="020F0502020204030204" pitchFamily="34" charset="0"/>
              </a:rPr>
              <a:t>Estratégicos</a:t>
            </a:r>
          </a:p>
          <a:p>
            <a:pPr lvl="0"/>
            <a:r>
              <a:rPr lang="es-MX" sz="1500" dirty="0">
                <a:latin typeface="Calibri" panose="020F0502020204030204" pitchFamily="34" charset="0"/>
              </a:rPr>
              <a:t>Promuevan la transparencia, rendición de cuentas, participación ciudadana y lógicas colaborativas</a:t>
            </a:r>
          </a:p>
          <a:p>
            <a:pPr lvl="0"/>
            <a:r>
              <a:rPr lang="es-MX" sz="1500" dirty="0">
                <a:latin typeface="Calibri" panose="020F0502020204030204" pitchFamily="34" charset="0"/>
              </a:rPr>
              <a:t>De alto potencial transformador:</a:t>
            </a:r>
          </a:p>
          <a:p>
            <a:pPr lvl="0"/>
            <a:r>
              <a:rPr lang="es-MX" sz="1500" dirty="0">
                <a:latin typeface="Calibri" panose="020F0502020204030204" pitchFamily="34" charset="0"/>
              </a:rPr>
              <a:t>Eficiencia de la gestión pública </a:t>
            </a:r>
          </a:p>
          <a:p>
            <a:pPr lvl="0"/>
            <a:r>
              <a:rPr lang="es-MX" sz="1500" dirty="0">
                <a:latin typeface="Calibri" panose="020F0502020204030204" pitchFamily="34" charset="0"/>
              </a:rPr>
              <a:t>Calidad de vida de los ciudadanos</a:t>
            </a:r>
          </a:p>
          <a:p>
            <a:pPr lvl="0"/>
            <a:r>
              <a:rPr lang="es-MX" sz="1500" dirty="0">
                <a:latin typeface="Calibri" panose="020F0502020204030204" pitchFamily="34" charset="0"/>
              </a:rPr>
              <a:t>Replicables</a:t>
            </a:r>
          </a:p>
          <a:p>
            <a:pPr lvl="0"/>
            <a:r>
              <a:rPr lang="es-MX" sz="1500" dirty="0">
                <a:latin typeface="Calibri" panose="020F0502020204030204" pitchFamily="34" charset="0"/>
              </a:rPr>
              <a:t>Medibles </a:t>
            </a:r>
          </a:p>
          <a:p>
            <a:pPr lvl="0"/>
            <a:r>
              <a:rPr lang="es-MX" sz="1500" dirty="0">
                <a:latin typeface="Calibri" panose="020F0502020204030204" pitchFamily="34" charset="0"/>
              </a:rPr>
              <a:t>Sostenibles</a:t>
            </a:r>
          </a:p>
          <a:p>
            <a:endParaRPr lang="es-MX" sz="1600" dirty="0"/>
          </a:p>
          <a:p>
            <a:endParaRPr lang="es-MX" sz="1600" dirty="0"/>
          </a:p>
        </p:txBody>
      </p:sp>
    </p:spTree>
    <p:extLst>
      <p:ext uri="{BB962C8B-B14F-4D97-AF65-F5344CB8AC3E}">
        <p14:creationId xmlns:p14="http://schemas.microsoft.com/office/powerpoint/2010/main" val="15570158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692398" y="2025677"/>
            <a:ext cx="6815669" cy="1515533"/>
          </a:xfrm>
        </p:spPr>
        <p:txBody>
          <a:bodyPr/>
          <a:lstStyle/>
          <a:p>
            <a:r>
              <a:rPr lang="es-MX" dirty="0" smtClean="0">
                <a:latin typeface="Calibri" panose="020F0502020204030204" pitchFamily="34" charset="0"/>
              </a:rPr>
              <a:t>Formato para elaborar plantillas </a:t>
            </a:r>
            <a:endParaRPr lang="es-MX" dirty="0">
              <a:latin typeface="Calibri" panose="020F0502020204030204" pitchFamily="34" charset="0"/>
            </a:endParaRPr>
          </a:p>
        </p:txBody>
      </p:sp>
      <p:sp>
        <p:nvSpPr>
          <p:cNvPr id="3" name="Subtítulo 2"/>
          <p:cNvSpPr>
            <a:spLocks noGrp="1"/>
          </p:cNvSpPr>
          <p:nvPr>
            <p:ph type="subTitle" idx="1"/>
          </p:nvPr>
        </p:nvSpPr>
        <p:spPr/>
        <p:txBody>
          <a:bodyPr>
            <a:normAutofit/>
          </a:bodyPr>
          <a:lstStyle/>
          <a:p>
            <a:r>
              <a:rPr lang="es-MX" sz="2000" b="1" dirty="0" smtClean="0">
                <a:solidFill>
                  <a:schemeClr val="accent1"/>
                </a:solidFill>
                <a:latin typeface="Calibri" panose="020F0502020204030204" pitchFamily="34" charset="0"/>
              </a:rPr>
              <a:t>Plan de Acción Local </a:t>
            </a:r>
            <a:endParaRPr lang="es-MX" sz="2000" b="1" dirty="0">
              <a:solidFill>
                <a:schemeClr val="accent1"/>
              </a:solidFill>
              <a:latin typeface="Calibri" panose="020F0502020204030204" pitchFamily="34" charset="0"/>
            </a:endParaRPr>
          </a:p>
        </p:txBody>
      </p:sp>
    </p:spTree>
    <p:extLst>
      <p:ext uri="{BB962C8B-B14F-4D97-AF65-F5344CB8AC3E}">
        <p14:creationId xmlns:p14="http://schemas.microsoft.com/office/powerpoint/2010/main" val="3854523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98433" y="1394256"/>
            <a:ext cx="9601196" cy="1303867"/>
          </a:xfrm>
        </p:spPr>
        <p:txBody>
          <a:bodyPr>
            <a:normAutofit fontScale="90000"/>
          </a:bodyPr>
          <a:lstStyle/>
          <a:p>
            <a:r>
              <a:rPr lang="es-MX" sz="4000" b="1" dirty="0">
                <a:solidFill>
                  <a:schemeClr val="accent1"/>
                </a:solidFill>
                <a:latin typeface="Calibri" panose="020F0502020204030204" pitchFamily="34" charset="0"/>
              </a:rPr>
              <a:t>Formato para elaborar plantillas </a:t>
            </a:r>
            <a:r>
              <a:rPr lang="es-MX" sz="6000" b="1" dirty="0" smtClean="0">
                <a:solidFill>
                  <a:schemeClr val="accent1"/>
                </a:solidFill>
                <a:latin typeface="Calibri" panose="020F0502020204030204" pitchFamily="34" charset="0"/>
              </a:rPr>
              <a:t/>
            </a:r>
            <a:br>
              <a:rPr lang="es-MX" sz="6000" b="1" dirty="0" smtClean="0">
                <a:solidFill>
                  <a:schemeClr val="accent1"/>
                </a:solidFill>
                <a:latin typeface="Calibri" panose="020F0502020204030204" pitchFamily="34" charset="0"/>
              </a:rPr>
            </a:br>
            <a:r>
              <a:rPr lang="es-MX" sz="3100" dirty="0">
                <a:latin typeface="Calibri" panose="020F0502020204030204" pitchFamily="34" charset="0"/>
              </a:rPr>
              <a:t>Para cada compromiso deberá llenarse la siguiente plantilla.</a:t>
            </a:r>
            <a:r>
              <a:rPr lang="es-MX" sz="3600" dirty="0"/>
              <a:t/>
            </a:r>
            <a:br>
              <a:rPr lang="es-MX" sz="3600" dirty="0"/>
            </a:br>
            <a:endParaRPr lang="es-MX" sz="3600" dirty="0"/>
          </a:p>
        </p:txBody>
      </p:sp>
      <p:sp>
        <p:nvSpPr>
          <p:cNvPr id="3" name="Marcador de contenido 2"/>
          <p:cNvSpPr>
            <a:spLocks noGrp="1"/>
          </p:cNvSpPr>
          <p:nvPr>
            <p:ph idx="1"/>
          </p:nvPr>
        </p:nvSpPr>
        <p:spPr/>
        <p:txBody>
          <a:bodyPr/>
          <a:lstStyle/>
          <a:p>
            <a:pPr algn="just"/>
            <a:r>
              <a:rPr lang="es-MX" sz="2200" b="1" dirty="0">
                <a:solidFill>
                  <a:schemeClr val="accent1"/>
                </a:solidFill>
                <a:latin typeface="Calibri" panose="020F0502020204030204" pitchFamily="34" charset="0"/>
              </a:rPr>
              <a:t>Problema que se quiere resolver</a:t>
            </a:r>
          </a:p>
          <a:p>
            <a:pPr marL="0" indent="0" algn="just">
              <a:buNone/>
            </a:pPr>
            <a:r>
              <a:rPr lang="es-MX" sz="1500" dirty="0">
                <a:latin typeface="Calibri" panose="020F0502020204030204" pitchFamily="34" charset="0"/>
              </a:rPr>
              <a:t>      (Descripción de la problemática identificada</a:t>
            </a:r>
            <a:r>
              <a:rPr lang="es-MX" sz="1500" dirty="0" smtClean="0">
                <a:latin typeface="Calibri" panose="020F0502020204030204" pitchFamily="34" charset="0"/>
              </a:rPr>
              <a:t>)</a:t>
            </a:r>
          </a:p>
          <a:p>
            <a:pPr marL="0" indent="0" algn="just">
              <a:buNone/>
            </a:pPr>
            <a:endParaRPr lang="es-MX" sz="1500" dirty="0">
              <a:latin typeface="Calibri" panose="020F0502020204030204" pitchFamily="34" charset="0"/>
            </a:endParaRPr>
          </a:p>
          <a:p>
            <a:pPr marL="0" indent="0" algn="just">
              <a:buNone/>
            </a:pPr>
            <a:r>
              <a:rPr lang="es-MX" sz="1500" dirty="0" smtClean="0">
                <a:latin typeface="Calibri" panose="020F0502020204030204" pitchFamily="34" charset="0"/>
              </a:rPr>
              <a:t>____________________________________________________________</a:t>
            </a:r>
          </a:p>
          <a:p>
            <a:pPr marL="0" indent="0" algn="just">
              <a:buNone/>
            </a:pPr>
            <a:endParaRPr lang="es-MX" sz="1500" dirty="0">
              <a:latin typeface="Calibri" panose="020F0502020204030204" pitchFamily="34" charset="0"/>
            </a:endParaRPr>
          </a:p>
          <a:p>
            <a:pPr marL="0" indent="0" algn="just">
              <a:buNone/>
            </a:pPr>
            <a:r>
              <a:rPr lang="es-MX" sz="1500" dirty="0" smtClean="0">
                <a:latin typeface="Calibri" panose="020F0502020204030204" pitchFamily="34" charset="0"/>
              </a:rPr>
              <a:t>____________________________________________________________</a:t>
            </a:r>
          </a:p>
          <a:p>
            <a:pPr marL="0" indent="0" algn="just">
              <a:buNone/>
            </a:pPr>
            <a:endParaRPr lang="es-MX" sz="1500" dirty="0">
              <a:latin typeface="Calibri" panose="020F0502020204030204" pitchFamily="34" charset="0"/>
            </a:endParaRPr>
          </a:p>
          <a:p>
            <a:pPr marL="0" indent="0" algn="just">
              <a:buNone/>
            </a:pPr>
            <a:r>
              <a:rPr lang="es-MX" sz="1500" dirty="0" smtClean="0">
                <a:latin typeface="Calibri" panose="020F0502020204030204" pitchFamily="34" charset="0"/>
              </a:rPr>
              <a:t>____________________________________________________________</a:t>
            </a:r>
            <a:endParaRPr lang="es-MX" sz="1500" dirty="0">
              <a:latin typeface="Calibri" panose="020F0502020204030204" pitchFamily="34" charset="0"/>
            </a:endParaRPr>
          </a:p>
          <a:p>
            <a:endParaRPr lang="es-MX" dirty="0"/>
          </a:p>
        </p:txBody>
      </p:sp>
    </p:spTree>
    <p:extLst>
      <p:ext uri="{BB962C8B-B14F-4D97-AF65-F5344CB8AC3E}">
        <p14:creationId xmlns:p14="http://schemas.microsoft.com/office/powerpoint/2010/main" val="10883793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000" b="1" dirty="0">
                <a:solidFill>
                  <a:schemeClr val="accent1"/>
                </a:solidFill>
                <a:latin typeface="Calibri" panose="020F0502020204030204" pitchFamily="34" charset="0"/>
              </a:rPr>
              <a:t>Objetivo principal</a:t>
            </a:r>
            <a:r>
              <a:rPr lang="es-MX" sz="5400" dirty="0">
                <a:latin typeface="Calibri" panose="020F0502020204030204" pitchFamily="34" charset="0"/>
              </a:rPr>
              <a:t/>
            </a:r>
            <a:br>
              <a:rPr lang="es-MX" sz="5400" dirty="0">
                <a:latin typeface="Calibri" panose="020F0502020204030204" pitchFamily="34" charset="0"/>
              </a:rPr>
            </a:br>
            <a:r>
              <a:rPr lang="es-MX" sz="3100" dirty="0">
                <a:latin typeface="Calibri" panose="020F0502020204030204" pitchFamily="34" charset="0"/>
              </a:rPr>
              <a:t>(Cambio que busca alcanzar con el cumplimiento del compromiso)</a:t>
            </a:r>
            <a:endParaRPr lang="es-MX" sz="3100" dirty="0"/>
          </a:p>
        </p:txBody>
      </p:sp>
      <p:sp>
        <p:nvSpPr>
          <p:cNvPr id="3" name="Marcador de contenido 2"/>
          <p:cNvSpPr>
            <a:spLocks noGrp="1"/>
          </p:cNvSpPr>
          <p:nvPr>
            <p:ph idx="1"/>
          </p:nvPr>
        </p:nvSpPr>
        <p:spPr/>
        <p:txBody>
          <a:bodyPr/>
          <a:lstStyle/>
          <a:p>
            <a:endParaRPr lang="es-MX" sz="1500" dirty="0" smtClean="0">
              <a:latin typeface="Calibri" panose="020F0502020204030204" pitchFamily="34" charset="0"/>
            </a:endParaRPr>
          </a:p>
          <a:p>
            <a:pPr marL="0" indent="0">
              <a:buNone/>
            </a:pPr>
            <a:r>
              <a:rPr lang="es-MX" sz="1500" dirty="0" smtClean="0">
                <a:latin typeface="Calibri" panose="020F0502020204030204" pitchFamily="34" charset="0"/>
              </a:rPr>
              <a:t>____________________________________________________________</a:t>
            </a:r>
          </a:p>
          <a:p>
            <a:pPr marL="0" indent="0">
              <a:buNone/>
            </a:pPr>
            <a:endParaRPr lang="es-MX" sz="1500" dirty="0">
              <a:latin typeface="Calibri" panose="020F0502020204030204" pitchFamily="34" charset="0"/>
            </a:endParaRPr>
          </a:p>
          <a:p>
            <a:pPr marL="0" indent="0">
              <a:buNone/>
            </a:pPr>
            <a:r>
              <a:rPr lang="es-MX" sz="1500" dirty="0" smtClean="0">
                <a:latin typeface="Calibri" panose="020F0502020204030204" pitchFamily="34" charset="0"/>
              </a:rPr>
              <a:t>____________________________________________________________</a:t>
            </a:r>
          </a:p>
          <a:p>
            <a:pPr marL="0" indent="0">
              <a:buNone/>
            </a:pPr>
            <a:endParaRPr lang="es-MX" sz="1500" dirty="0">
              <a:latin typeface="Calibri" panose="020F0502020204030204" pitchFamily="34" charset="0"/>
            </a:endParaRPr>
          </a:p>
          <a:p>
            <a:pPr marL="0" indent="0">
              <a:buNone/>
            </a:pPr>
            <a:r>
              <a:rPr lang="es-MX" sz="1500" dirty="0" smtClean="0">
                <a:latin typeface="Calibri" panose="020F0502020204030204" pitchFamily="34" charset="0"/>
              </a:rPr>
              <a:t>____________________________________________________________</a:t>
            </a:r>
            <a:endParaRPr lang="es-MX" sz="1500" dirty="0">
              <a:latin typeface="Calibri" panose="020F0502020204030204" pitchFamily="34" charset="0"/>
            </a:endParaRPr>
          </a:p>
        </p:txBody>
      </p:sp>
    </p:spTree>
    <p:extLst>
      <p:ext uri="{BB962C8B-B14F-4D97-AF65-F5344CB8AC3E}">
        <p14:creationId xmlns:p14="http://schemas.microsoft.com/office/powerpoint/2010/main" val="31601208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1" y="1253065"/>
            <a:ext cx="9601196" cy="1303867"/>
          </a:xfrm>
        </p:spPr>
        <p:txBody>
          <a:bodyPr>
            <a:normAutofit/>
          </a:bodyPr>
          <a:lstStyle/>
          <a:p>
            <a:r>
              <a:rPr lang="es-MX" sz="3600" b="1" dirty="0">
                <a:solidFill>
                  <a:schemeClr val="accent1"/>
                </a:solidFill>
                <a:latin typeface="Calibri" panose="020F0502020204030204" pitchFamily="34" charset="0"/>
              </a:rPr>
              <a:t>Compromiso</a:t>
            </a:r>
            <a:r>
              <a:rPr lang="es-MX" dirty="0"/>
              <a:t/>
            </a:r>
            <a:br>
              <a:rPr lang="es-MX" dirty="0"/>
            </a:br>
            <a:r>
              <a:rPr lang="es-MX" sz="2800" dirty="0">
                <a:latin typeface="Calibri" panose="020F0502020204030204" pitchFamily="34" charset="0"/>
              </a:rPr>
              <a:t>(Descripción detallada del compromiso)</a:t>
            </a:r>
            <a:endParaRPr lang="es-MX" sz="2800" dirty="0"/>
          </a:p>
        </p:txBody>
      </p:sp>
      <p:sp>
        <p:nvSpPr>
          <p:cNvPr id="3" name="Marcador de contenido 2"/>
          <p:cNvSpPr>
            <a:spLocks noGrp="1"/>
          </p:cNvSpPr>
          <p:nvPr>
            <p:ph idx="1"/>
          </p:nvPr>
        </p:nvSpPr>
        <p:spPr>
          <a:xfrm>
            <a:off x="1295401" y="2878903"/>
            <a:ext cx="9601196" cy="3318936"/>
          </a:xfrm>
        </p:spPr>
        <p:txBody>
          <a:bodyPr>
            <a:normAutofit/>
          </a:bodyPr>
          <a:lstStyle/>
          <a:p>
            <a:pPr marL="0" indent="0">
              <a:buNone/>
            </a:pPr>
            <a:r>
              <a:rPr lang="es-MX" sz="1500" dirty="0" smtClean="0">
                <a:latin typeface="Calibri" panose="020F0502020204030204" pitchFamily="34" charset="0"/>
              </a:rPr>
              <a:t>___________________________________________________________</a:t>
            </a:r>
          </a:p>
          <a:p>
            <a:pPr marL="0" indent="0">
              <a:buNone/>
            </a:pPr>
            <a:endParaRPr lang="es-MX" sz="1500" dirty="0" smtClean="0">
              <a:latin typeface="Calibri" panose="020F0502020204030204" pitchFamily="34" charset="0"/>
            </a:endParaRPr>
          </a:p>
          <a:p>
            <a:pPr marL="0" indent="0">
              <a:buNone/>
            </a:pPr>
            <a:r>
              <a:rPr lang="es-MX" sz="1500" dirty="0" smtClean="0">
                <a:latin typeface="Calibri" panose="020F0502020204030204" pitchFamily="34" charset="0"/>
              </a:rPr>
              <a:t>___________________________________________________________</a:t>
            </a:r>
          </a:p>
          <a:p>
            <a:pPr marL="0" indent="0">
              <a:buNone/>
            </a:pPr>
            <a:endParaRPr lang="es-MX" sz="1500" dirty="0" smtClean="0">
              <a:latin typeface="Calibri" panose="020F0502020204030204" pitchFamily="34" charset="0"/>
            </a:endParaRPr>
          </a:p>
          <a:p>
            <a:pPr marL="0" indent="0">
              <a:buNone/>
            </a:pPr>
            <a:r>
              <a:rPr lang="es-MX" sz="1500" dirty="0" smtClean="0">
                <a:latin typeface="Calibri" panose="020F0502020204030204" pitchFamily="34" charset="0"/>
              </a:rPr>
              <a:t>___________________________________________________________</a:t>
            </a:r>
          </a:p>
        </p:txBody>
      </p:sp>
    </p:spTree>
    <p:extLst>
      <p:ext uri="{BB962C8B-B14F-4D97-AF65-F5344CB8AC3E}">
        <p14:creationId xmlns:p14="http://schemas.microsoft.com/office/powerpoint/2010/main" val="41624231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1" y="1110920"/>
            <a:ext cx="9601196" cy="1303867"/>
          </a:xfrm>
        </p:spPr>
        <p:txBody>
          <a:bodyPr>
            <a:normAutofit fontScale="90000"/>
          </a:bodyPr>
          <a:lstStyle/>
          <a:p>
            <a:r>
              <a:rPr lang="es-MX" sz="4000" b="1" dirty="0">
                <a:solidFill>
                  <a:schemeClr val="accent1"/>
                </a:solidFill>
                <a:latin typeface="Calibri" panose="020F0502020204030204" pitchFamily="34" charset="0"/>
              </a:rPr>
              <a:t>Plantilla de Compromisos:</a:t>
            </a:r>
            <a:r>
              <a:rPr lang="es-MX" dirty="0"/>
              <a:t/>
            </a:r>
            <a:br>
              <a:rPr lang="es-MX" dirty="0"/>
            </a:br>
            <a:r>
              <a:rPr lang="es-MX" sz="3100" dirty="0">
                <a:latin typeface="Calibri" panose="020F0502020204030204" pitchFamily="34" charset="0"/>
              </a:rPr>
              <a:t>Para cada compromiso deberá llenarse la siguiente plantilla.</a:t>
            </a:r>
            <a:endParaRPr lang="es-MX" sz="31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2996266"/>
              </p:ext>
            </p:extLst>
          </p:nvPr>
        </p:nvGraphicFramePr>
        <p:xfrm>
          <a:off x="1180560" y="2504939"/>
          <a:ext cx="9716037" cy="3489452"/>
        </p:xfrm>
        <a:graphic>
          <a:graphicData uri="http://schemas.openxmlformats.org/drawingml/2006/table">
            <a:tbl>
              <a:tblPr firstRow="1" firstCol="1" bandRow="1">
                <a:tableStyleId>{5C22544A-7EE6-4342-B048-85BDC9FD1C3A}</a:tableStyleId>
              </a:tblPr>
              <a:tblGrid>
                <a:gridCol w="2428788"/>
                <a:gridCol w="2428788"/>
                <a:gridCol w="2428788"/>
                <a:gridCol w="2429673"/>
              </a:tblGrid>
              <a:tr h="0">
                <a:tc>
                  <a:txBody>
                    <a:bodyPr/>
                    <a:lstStyle/>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Actividad</a:t>
                      </a:r>
                    </a:p>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400" dirty="0">
                          <a:effectLst/>
                          <a:latin typeface="Calibri" panose="020F0502020204030204" pitchFamily="34" charset="0"/>
                        </a:rPr>
                        <a:t>(Descripción de cada actividad que se realizará para el cumplimiento del compromiso)</a:t>
                      </a:r>
                    </a:p>
                    <a:p>
                      <a:pPr algn="ctr">
                        <a:lnSpc>
                          <a:spcPct val="107000"/>
                        </a:lnSpc>
                        <a:spcAft>
                          <a:spcPts val="0"/>
                        </a:spcAft>
                      </a:pPr>
                      <a:r>
                        <a:rPr lang="es-MX" sz="1400" dirty="0">
                          <a:effectLst/>
                          <a:latin typeface="Calibri" panose="020F0502020204030204" pitchFamily="34" charset="0"/>
                        </a:rPr>
                        <a:t>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Responsable de la actividad</a:t>
                      </a:r>
                    </a:p>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400" dirty="0">
                          <a:effectLst/>
                          <a:latin typeface="Calibri" panose="020F0502020204030204" pitchFamily="34" charset="0"/>
                        </a:rPr>
                        <a:t>(Nombre del responsable e institución que representa)</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Fecha de cumplimento comprometida</a:t>
                      </a:r>
                    </a:p>
                    <a:p>
                      <a:pPr algn="ctr">
                        <a:lnSpc>
                          <a:spcPct val="107000"/>
                        </a:lnSpc>
                        <a:spcAft>
                          <a:spcPts val="0"/>
                        </a:spcAft>
                      </a:pPr>
                      <a:r>
                        <a:rPr lang="es-MX" sz="1400" dirty="0">
                          <a:effectLst/>
                          <a:latin typeface="Calibri" panose="020F0502020204030204" pitchFamily="34" charset="0"/>
                        </a:rPr>
                        <a:t>(d/m/a)</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Medio de seguimiento de la actividad</a:t>
                      </a:r>
                    </a:p>
                    <a:p>
                      <a:pPr algn="ctr">
                        <a:lnSpc>
                          <a:spcPct val="107000"/>
                        </a:lnSpc>
                        <a:spcAft>
                          <a:spcPts val="0"/>
                        </a:spcAft>
                      </a:pPr>
                      <a:r>
                        <a:rPr lang="es-MX" sz="1400" dirty="0">
                          <a:effectLst/>
                          <a:latin typeface="Calibri" panose="020F0502020204030204" pitchFamily="34" charset="0"/>
                        </a:rPr>
                        <a:t>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nSpc>
                          <a:spcPct val="107000"/>
                        </a:lnSpc>
                        <a:spcAft>
                          <a:spcPts val="0"/>
                        </a:spcAft>
                      </a:pPr>
                      <a:r>
                        <a:rPr lang="es-MX" sz="1400" dirty="0">
                          <a:effectLst/>
                          <a:latin typeface="Calibri" panose="020F0502020204030204" pitchFamily="34" charset="0"/>
                        </a:rPr>
                        <a:t>Actividad 1</a:t>
                      </a:r>
                      <a:r>
                        <a:rPr lang="es-MX" sz="1400" dirty="0" smtClean="0">
                          <a:effectLst/>
                          <a:latin typeface="Calibri" panose="020F0502020204030204" pitchFamily="34" charset="0"/>
                        </a:rPr>
                        <a:t>.-</a:t>
                      </a:r>
                    </a:p>
                    <a:p>
                      <a:pPr>
                        <a:lnSpc>
                          <a:spcPct val="107000"/>
                        </a:lnSpc>
                        <a:spcAft>
                          <a:spcPts val="0"/>
                        </a:spcAft>
                      </a:pPr>
                      <a:r>
                        <a:rPr lang="es-MX" sz="1400" dirty="0" smtClean="0">
                          <a:effectLst/>
                          <a:latin typeface="Calibri" panose="020F0502020204030204" pitchFamily="34" charset="0"/>
                        </a:rPr>
                        <a:t>Actividad 2.-</a:t>
                      </a:r>
                    </a:p>
                    <a:p>
                      <a:pPr>
                        <a:lnSpc>
                          <a:spcPct val="107000"/>
                        </a:lnSpc>
                        <a:spcAft>
                          <a:spcPts val="0"/>
                        </a:spcAft>
                      </a:pPr>
                      <a:r>
                        <a:rPr lang="es-MX" sz="1400" dirty="0" smtClean="0">
                          <a:effectLst/>
                          <a:latin typeface="Calibri" panose="020F0502020204030204" pitchFamily="34" charset="0"/>
                        </a:rPr>
                        <a:t>Actividad 3.-</a:t>
                      </a:r>
                    </a:p>
                    <a:p>
                      <a:pPr>
                        <a:lnSpc>
                          <a:spcPct val="107000"/>
                        </a:lnSpc>
                        <a:spcAft>
                          <a:spcPts val="0"/>
                        </a:spcAft>
                      </a:pPr>
                      <a:r>
                        <a:rPr lang="es-MX" sz="1400" dirty="0" smtClean="0">
                          <a:effectLst/>
                          <a:latin typeface="Calibri" panose="020F0502020204030204" pitchFamily="34" charset="0"/>
                        </a:rPr>
                        <a:t>Actividad</a:t>
                      </a:r>
                      <a:r>
                        <a:rPr lang="es-MX" sz="1400" baseline="0" dirty="0" smtClean="0">
                          <a:effectLst/>
                          <a:latin typeface="Calibri" panose="020F0502020204030204" pitchFamily="34" charset="0"/>
                        </a:rPr>
                        <a:t> 4.-</a:t>
                      </a:r>
                    </a:p>
                    <a:p>
                      <a:pPr>
                        <a:lnSpc>
                          <a:spcPct val="107000"/>
                        </a:lnSpc>
                        <a:spcAft>
                          <a:spcPts val="0"/>
                        </a:spcAft>
                      </a:pPr>
                      <a:r>
                        <a:rPr lang="es-MX" sz="1400" baseline="0" dirty="0" smtClean="0">
                          <a:effectLst/>
                          <a:latin typeface="Calibri" panose="020F0502020204030204" pitchFamily="34" charset="0"/>
                        </a:rPr>
                        <a:t>Actividad 5.- </a:t>
                      </a:r>
                      <a:r>
                        <a:rPr lang="es-MX" sz="1400" kern="1200" dirty="0">
                          <a:effectLst/>
                          <a:latin typeface="Calibri" panose="020F0502020204030204" pitchFamily="34" charset="0"/>
                        </a:rPr>
                        <a:t> </a:t>
                      </a:r>
                      <a:endParaRPr lang="es-MX" sz="1400" dirty="0">
                        <a:effectLst/>
                        <a:latin typeface="Calibri" panose="020F0502020204030204" pitchFamily="34" charset="0"/>
                      </a:endParaRPr>
                    </a:p>
                    <a:p>
                      <a:pPr algn="ctr">
                        <a:lnSpc>
                          <a:spcPct val="107000"/>
                        </a:lnSpc>
                        <a:spcAft>
                          <a:spcPts val="0"/>
                        </a:spcAft>
                      </a:pPr>
                      <a:r>
                        <a:rPr lang="es-MX" sz="1400" dirty="0">
                          <a:effectLst/>
                          <a:latin typeface="Calibri" panose="020F0502020204030204" pitchFamily="34" charset="0"/>
                        </a:rPr>
                        <a:t>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400" dirty="0">
                          <a:effectLst/>
                          <a:latin typeface="Calibri" panose="020F0502020204030204" pitchFamily="34" charset="0"/>
                        </a:rPr>
                        <a:t>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400" dirty="0">
                          <a:effectLst/>
                          <a:latin typeface="Calibri" panose="020F0502020204030204" pitchFamily="34" charset="0"/>
                        </a:rPr>
                        <a:t>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400" dirty="0">
                          <a:effectLst/>
                          <a:latin typeface="Calibri" panose="020F0502020204030204" pitchFamily="34" charset="0"/>
                        </a:rPr>
                        <a:t>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6531097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b="1" dirty="0" smtClean="0">
                <a:latin typeface="Calibri" panose="020F0502020204030204" pitchFamily="34" charset="0"/>
              </a:rPr>
              <a:t>Plantilla Borrador </a:t>
            </a:r>
            <a:r>
              <a:rPr lang="es-MX" sz="3600" b="1" dirty="0" smtClean="0">
                <a:latin typeface="Calibri" panose="020F0502020204030204" pitchFamily="34" charset="0"/>
              </a:rPr>
              <a:t/>
            </a:r>
            <a:br>
              <a:rPr lang="es-MX" sz="3600" b="1" dirty="0" smtClean="0">
                <a:latin typeface="Calibri" panose="020F0502020204030204" pitchFamily="34" charset="0"/>
              </a:rPr>
            </a:br>
            <a:r>
              <a:rPr lang="es-MX" sz="3200" b="1" dirty="0" smtClean="0">
                <a:latin typeface="Calibri" panose="020F0502020204030204" pitchFamily="34" charset="0"/>
              </a:rPr>
              <a:t>Plan de Acción Local </a:t>
            </a:r>
            <a:endParaRPr lang="es-MX" sz="3200" b="1" dirty="0">
              <a:latin typeface="Calibri" panose="020F0502020204030204" pitchFamily="34" charset="0"/>
            </a:endParaRPr>
          </a:p>
        </p:txBody>
      </p:sp>
      <p:sp>
        <p:nvSpPr>
          <p:cNvPr id="3" name="Subtítulo 2"/>
          <p:cNvSpPr>
            <a:spLocks noGrp="1"/>
          </p:cNvSpPr>
          <p:nvPr>
            <p:ph type="subTitle" idx="1"/>
          </p:nvPr>
        </p:nvSpPr>
        <p:spPr/>
        <p:txBody>
          <a:bodyPr>
            <a:normAutofit/>
          </a:bodyPr>
          <a:lstStyle/>
          <a:p>
            <a:endParaRPr lang="es-MX" sz="2000" dirty="0" smtClean="0">
              <a:latin typeface="Calibri" panose="020F0502020204030204" pitchFamily="34" charset="0"/>
            </a:endParaRPr>
          </a:p>
          <a:p>
            <a:r>
              <a:rPr lang="es-MX" sz="2000" dirty="0" smtClean="0">
                <a:latin typeface="Calibri" panose="020F0502020204030204" pitchFamily="34" charset="0"/>
              </a:rPr>
              <a:t>Ladrilleras y Residuos Sólidos </a:t>
            </a:r>
            <a:endParaRPr lang="es-MX" sz="2000" dirty="0">
              <a:latin typeface="Calibri" panose="020F0502020204030204" pitchFamily="34" charset="0"/>
            </a:endParaRPr>
          </a:p>
        </p:txBody>
      </p:sp>
    </p:spTree>
    <p:extLst>
      <p:ext uri="{BB962C8B-B14F-4D97-AF65-F5344CB8AC3E}">
        <p14:creationId xmlns:p14="http://schemas.microsoft.com/office/powerpoint/2010/main" val="11504274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294546475"/>
              </p:ext>
            </p:extLst>
          </p:nvPr>
        </p:nvGraphicFramePr>
        <p:xfrm>
          <a:off x="609600" y="274638"/>
          <a:ext cx="109728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2060143199"/>
              </p:ext>
            </p:extLst>
          </p:nvPr>
        </p:nvGraphicFramePr>
        <p:xfrm>
          <a:off x="666750" y="1590676"/>
          <a:ext cx="109728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5 Marcador de número de diapositiva"/>
          <p:cNvSpPr>
            <a:spLocks noGrp="1"/>
          </p:cNvSpPr>
          <p:nvPr>
            <p:ph type="sldNum" sz="quarter" idx="12"/>
          </p:nvPr>
        </p:nvSpPr>
        <p:spPr/>
        <p:txBody>
          <a:bodyPr/>
          <a:lstStyle/>
          <a:p>
            <a:fld id="{F9A5B2A2-0D63-4A9E-A475-2979806C4B98}" type="slidenum">
              <a:rPr lang="es-MX" smtClean="0"/>
              <a:t>2</a:t>
            </a:fld>
            <a:endParaRPr lang="es-MX"/>
          </a:p>
        </p:txBody>
      </p:sp>
    </p:spTree>
    <p:extLst>
      <p:ext uri="{BB962C8B-B14F-4D97-AF65-F5344CB8AC3E}">
        <p14:creationId xmlns:p14="http://schemas.microsoft.com/office/powerpoint/2010/main" val="19356508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Rectángulo"/>
          <p:cNvSpPr/>
          <p:nvPr/>
        </p:nvSpPr>
        <p:spPr>
          <a:xfrm>
            <a:off x="1507365" y="956375"/>
            <a:ext cx="9079606" cy="954107"/>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MX" sz="2800" b="1" dirty="0" smtClean="0">
                <a:solidFill>
                  <a:schemeClr val="accent1"/>
                </a:solidFill>
                <a:latin typeface="Calibri" panose="020F0502020204030204" pitchFamily="34" charset="0"/>
              </a:rPr>
              <a:t>Plantilla de Compromisos:</a:t>
            </a:r>
            <a:r>
              <a:rPr lang="es-MX" sz="2800" dirty="0" smtClean="0">
                <a:solidFill>
                  <a:schemeClr val="accent1"/>
                </a:solidFill>
                <a:latin typeface="Calibri" panose="020F0502020204030204" pitchFamily="34" charset="0"/>
              </a:rPr>
              <a:t/>
            </a:r>
            <a:br>
              <a:rPr lang="es-MX" sz="2800" dirty="0" smtClean="0">
                <a:solidFill>
                  <a:schemeClr val="accent1"/>
                </a:solidFill>
                <a:latin typeface="Calibri" panose="020F0502020204030204" pitchFamily="34" charset="0"/>
              </a:rPr>
            </a:br>
            <a:r>
              <a:rPr lang="es-MX" sz="2800" dirty="0" smtClean="0">
                <a:latin typeface="Calibri" panose="020F0502020204030204" pitchFamily="34" charset="0"/>
              </a:rPr>
              <a:t>Para cada compromiso deberá llenarse la siguiente plantilla.</a:t>
            </a:r>
            <a:endParaRPr lang="es-MX" sz="3200" dirty="0"/>
          </a:p>
        </p:txBody>
      </p:sp>
      <p:sp>
        <p:nvSpPr>
          <p:cNvPr id="4" name="4 Rectángulo"/>
          <p:cNvSpPr/>
          <p:nvPr/>
        </p:nvSpPr>
        <p:spPr>
          <a:xfrm>
            <a:off x="772733" y="2485622"/>
            <a:ext cx="10740980" cy="3468659"/>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MX" sz="2000" b="1" dirty="0" smtClean="0">
                <a:solidFill>
                  <a:schemeClr val="accent1"/>
                </a:solidFill>
                <a:latin typeface="Calibri" panose="020F0502020204030204" pitchFamily="34" charset="0"/>
              </a:rPr>
              <a:t>Problema que se quiere resolver</a:t>
            </a:r>
          </a:p>
          <a:p>
            <a:pPr algn="just"/>
            <a:r>
              <a:rPr lang="es-MX" sz="2000" dirty="0" smtClean="0">
                <a:latin typeface="Calibri" panose="020F0502020204030204" pitchFamily="34" charset="0"/>
              </a:rPr>
              <a:t>      (Descripción de la problemática identificada)</a:t>
            </a:r>
          </a:p>
          <a:p>
            <a:pPr algn="just"/>
            <a:r>
              <a:rPr lang="es-MX" sz="2000" dirty="0" smtClean="0">
                <a:latin typeface="Calibri" panose="020F0502020204030204" pitchFamily="34" charset="0"/>
              </a:rPr>
              <a:t> </a:t>
            </a:r>
          </a:p>
          <a:p>
            <a:pPr algn="just"/>
            <a:r>
              <a:rPr lang="es-MX" sz="2000" b="1" dirty="0" smtClean="0">
                <a:latin typeface="Calibri" panose="020F0502020204030204" pitchFamily="34" charset="0"/>
              </a:rPr>
              <a:t>Problema:</a:t>
            </a:r>
          </a:p>
          <a:p>
            <a:pPr lvl="0" algn="just"/>
            <a:r>
              <a:rPr lang="es-MX" sz="2000" b="1" dirty="0" smtClean="0">
                <a:latin typeface="Calibri" panose="020F0502020204030204" pitchFamily="34" charset="0"/>
              </a:rPr>
              <a:t>La contaminación ambiental </a:t>
            </a:r>
            <a:r>
              <a:rPr lang="es-MX" sz="2000" dirty="0" smtClean="0">
                <a:latin typeface="Calibri" panose="020F0502020204030204" pitchFamily="34" charset="0"/>
              </a:rPr>
              <a:t>producida por las </a:t>
            </a:r>
            <a:r>
              <a:rPr lang="es-MX" sz="2000" b="1" dirty="0" smtClean="0">
                <a:latin typeface="Calibri" panose="020F0502020204030204" pitchFamily="34" charset="0"/>
              </a:rPr>
              <a:t>ladrilleras en Durango</a:t>
            </a:r>
            <a:r>
              <a:rPr lang="es-MX" sz="2000" dirty="0" smtClean="0">
                <a:latin typeface="Calibri" panose="020F0502020204030204" pitchFamily="34" charset="0"/>
              </a:rPr>
              <a:t> actualmente se ha convertido en un problema ecológico y de salud pública debido al tipo de combustibles que se utilizan para la cocción de esos productos, generando elevada contaminación ambiental que afecta a un considerable número de población. </a:t>
            </a:r>
          </a:p>
          <a:p>
            <a:pPr lvl="0" algn="just"/>
            <a:r>
              <a:rPr lang="es-MX" sz="2000" dirty="0" smtClean="0">
                <a:latin typeface="Calibri" panose="020F0502020204030204" pitchFamily="34" charset="0"/>
              </a:rPr>
              <a:t>Desde el inicio de la presente administración municipal a la fecha se han derribado 60 obradores.</a:t>
            </a:r>
          </a:p>
          <a:p>
            <a:pPr lvl="0" algn="just"/>
            <a:endParaRPr lang="es-MX" sz="2000" dirty="0" smtClean="0">
              <a:latin typeface="Calibri" panose="020F0502020204030204" pitchFamily="34" charset="0"/>
            </a:endParaRPr>
          </a:p>
          <a:p>
            <a:pPr lvl="0" algn="just"/>
            <a:endParaRPr lang="es-MX" sz="2000" dirty="0" smtClean="0">
              <a:latin typeface="Calibri" panose="020F0502020204030204" pitchFamily="34" charset="0"/>
            </a:endParaRPr>
          </a:p>
        </p:txBody>
      </p:sp>
    </p:spTree>
    <p:extLst>
      <p:ext uri="{BB962C8B-B14F-4D97-AF65-F5344CB8AC3E}">
        <p14:creationId xmlns:p14="http://schemas.microsoft.com/office/powerpoint/2010/main" val="27708719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Rectángulo"/>
          <p:cNvSpPr/>
          <p:nvPr/>
        </p:nvSpPr>
        <p:spPr>
          <a:xfrm>
            <a:off x="1459803" y="750312"/>
            <a:ext cx="9079606" cy="954107"/>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MX" sz="2800" b="1" dirty="0" smtClean="0">
                <a:solidFill>
                  <a:schemeClr val="accent1"/>
                </a:solidFill>
                <a:latin typeface="Calibri" panose="020F0502020204030204" pitchFamily="34" charset="0"/>
              </a:rPr>
              <a:t>Plantilla de Compromisos:</a:t>
            </a:r>
            <a:r>
              <a:rPr lang="es-MX" sz="2800" dirty="0" smtClean="0">
                <a:solidFill>
                  <a:schemeClr val="accent1"/>
                </a:solidFill>
                <a:latin typeface="Calibri" panose="020F0502020204030204" pitchFamily="34" charset="0"/>
              </a:rPr>
              <a:t/>
            </a:r>
            <a:br>
              <a:rPr lang="es-MX" sz="2800" dirty="0" smtClean="0">
                <a:solidFill>
                  <a:schemeClr val="accent1"/>
                </a:solidFill>
                <a:latin typeface="Calibri" panose="020F0502020204030204" pitchFamily="34" charset="0"/>
              </a:rPr>
            </a:br>
            <a:r>
              <a:rPr lang="es-MX" sz="2800" dirty="0" smtClean="0">
                <a:latin typeface="Calibri" panose="020F0502020204030204" pitchFamily="34" charset="0"/>
              </a:rPr>
              <a:t>Para cada compromiso deberá llenarse la siguiente plantilla.</a:t>
            </a:r>
            <a:endParaRPr lang="es-MX" sz="3200" dirty="0"/>
          </a:p>
        </p:txBody>
      </p:sp>
      <p:sp>
        <p:nvSpPr>
          <p:cNvPr id="3" name="4 Rectángulo"/>
          <p:cNvSpPr/>
          <p:nvPr/>
        </p:nvSpPr>
        <p:spPr>
          <a:xfrm>
            <a:off x="809958" y="1819164"/>
            <a:ext cx="10626482" cy="4401205"/>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MX" sz="2000" b="1" dirty="0" smtClean="0">
                <a:solidFill>
                  <a:schemeClr val="accent1"/>
                </a:solidFill>
                <a:latin typeface="Calibri" panose="020F0502020204030204" pitchFamily="34" charset="0"/>
              </a:rPr>
              <a:t>Problema que se quiere resolver</a:t>
            </a:r>
          </a:p>
          <a:p>
            <a:pPr algn="just"/>
            <a:r>
              <a:rPr lang="es-MX" sz="2000" dirty="0" smtClean="0">
                <a:latin typeface="Calibri" panose="020F0502020204030204" pitchFamily="34" charset="0"/>
              </a:rPr>
              <a:t>      (Descripción de la problemática identificada)</a:t>
            </a:r>
          </a:p>
          <a:p>
            <a:pPr algn="just"/>
            <a:r>
              <a:rPr lang="es-MX" sz="2000" dirty="0" smtClean="0">
                <a:latin typeface="Calibri" panose="020F0502020204030204" pitchFamily="34" charset="0"/>
              </a:rPr>
              <a:t> </a:t>
            </a:r>
          </a:p>
          <a:p>
            <a:pPr algn="just"/>
            <a:r>
              <a:rPr lang="es-MX" sz="2000" b="1" dirty="0" smtClean="0">
                <a:latin typeface="Calibri" panose="020F0502020204030204" pitchFamily="34" charset="0"/>
              </a:rPr>
              <a:t>Problema:</a:t>
            </a:r>
          </a:p>
          <a:p>
            <a:pPr lvl="0" algn="just"/>
            <a:r>
              <a:rPr lang="es-MX" sz="2000" b="1" dirty="0" smtClean="0">
                <a:latin typeface="Calibri" panose="020F0502020204030204" pitchFamily="34" charset="0"/>
              </a:rPr>
              <a:t>La contaminación ambiental </a:t>
            </a:r>
          </a:p>
          <a:p>
            <a:pPr lvl="0" algn="just"/>
            <a:r>
              <a:rPr lang="es-MX" sz="2000" dirty="0">
                <a:latin typeface="Calibri" panose="020F0502020204030204" pitchFamily="34" charset="0"/>
              </a:rPr>
              <a:t>P</a:t>
            </a:r>
            <a:r>
              <a:rPr lang="es-MX" sz="2000" dirty="0" smtClean="0">
                <a:latin typeface="Calibri" panose="020F0502020204030204" pitchFamily="34" charset="0"/>
              </a:rPr>
              <a:t>roducida por las </a:t>
            </a:r>
            <a:r>
              <a:rPr lang="es-MX" sz="2000" b="1" dirty="0" smtClean="0">
                <a:latin typeface="Calibri" panose="020F0502020204030204" pitchFamily="34" charset="0"/>
              </a:rPr>
              <a:t>ladrilleras en Durango.</a:t>
            </a:r>
          </a:p>
          <a:p>
            <a:pPr lvl="0" algn="just"/>
            <a:endParaRPr lang="es-MX" sz="2000" b="1" dirty="0">
              <a:latin typeface="Calibri" panose="020F0502020204030204" pitchFamily="34" charset="0"/>
            </a:endParaRPr>
          </a:p>
          <a:p>
            <a:pPr lvl="0" algn="just"/>
            <a:endParaRPr lang="es-MX" sz="2000" b="1" dirty="0" smtClean="0">
              <a:latin typeface="Calibri" panose="020F0502020204030204" pitchFamily="34" charset="0"/>
            </a:endParaRPr>
          </a:p>
          <a:p>
            <a:pPr lvl="0" algn="just"/>
            <a:endParaRPr lang="es-MX" sz="2000" b="1" dirty="0">
              <a:latin typeface="Calibri" panose="020F0502020204030204" pitchFamily="34" charset="0"/>
            </a:endParaRPr>
          </a:p>
          <a:p>
            <a:pPr lvl="0" algn="just"/>
            <a:endParaRPr lang="es-MX" sz="2000" b="1" dirty="0" smtClean="0">
              <a:latin typeface="Calibri" panose="020F0502020204030204" pitchFamily="34" charset="0"/>
            </a:endParaRPr>
          </a:p>
          <a:p>
            <a:pPr lvl="0" algn="just"/>
            <a:endParaRPr lang="es-MX" sz="2000" b="1" dirty="0">
              <a:latin typeface="Calibri" panose="020F0502020204030204" pitchFamily="34" charset="0"/>
            </a:endParaRPr>
          </a:p>
          <a:p>
            <a:pPr lvl="0" algn="just"/>
            <a:endParaRPr lang="es-MX" sz="2000" b="1" dirty="0" smtClean="0">
              <a:latin typeface="Calibri" panose="020F0502020204030204" pitchFamily="34" charset="0"/>
            </a:endParaRPr>
          </a:p>
          <a:p>
            <a:pPr lvl="0" algn="just"/>
            <a:endParaRPr lang="es-MX" sz="2000" b="1" dirty="0">
              <a:latin typeface="Calibri" panose="020F0502020204030204" pitchFamily="34" charset="0"/>
            </a:endParaRPr>
          </a:p>
          <a:p>
            <a:pPr lvl="0" algn="just"/>
            <a:r>
              <a:rPr lang="es-MX" sz="2000" dirty="0" smtClean="0">
                <a:latin typeface="Calibri" panose="020F0502020204030204" pitchFamily="34" charset="0"/>
              </a:rPr>
              <a:t> </a:t>
            </a:r>
          </a:p>
        </p:txBody>
      </p:sp>
      <p:pic>
        <p:nvPicPr>
          <p:cNvPr id="4" name="Imagen 3"/>
          <p:cNvPicPr>
            <a:picLocks noChangeAspect="1"/>
          </p:cNvPicPr>
          <p:nvPr/>
        </p:nvPicPr>
        <p:blipFill>
          <a:blip r:embed="rId2"/>
          <a:stretch>
            <a:fillRect/>
          </a:stretch>
        </p:blipFill>
        <p:spPr>
          <a:xfrm>
            <a:off x="6357191" y="2014008"/>
            <a:ext cx="4182218" cy="4011516"/>
          </a:xfrm>
          <a:prstGeom prst="rect">
            <a:avLst/>
          </a:prstGeom>
        </p:spPr>
      </p:pic>
    </p:spTree>
    <p:extLst>
      <p:ext uri="{BB962C8B-B14F-4D97-AF65-F5344CB8AC3E}">
        <p14:creationId xmlns:p14="http://schemas.microsoft.com/office/powerpoint/2010/main" val="40110651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404436" y="669701"/>
            <a:ext cx="8764940" cy="925886"/>
          </a:xfrm>
          <a:prstGeom prst="rect">
            <a:avLst/>
          </a:prstGeom>
          <a:solidFill>
            <a:schemeClr val="bg1">
              <a:lumMod val="95000"/>
            </a:schemeClr>
          </a:solidFill>
        </p:spPr>
        <p:style>
          <a:lnRef idx="2">
            <a:schemeClr val="accent2"/>
          </a:lnRef>
          <a:fillRef idx="1">
            <a:schemeClr val="lt1"/>
          </a:fillRef>
          <a:effectRef idx="0">
            <a:schemeClr val="accent2"/>
          </a:effectRef>
          <a:fontRef idx="minor">
            <a:schemeClr val="dk1"/>
          </a:fontRef>
        </p:style>
      </p:pic>
      <p:sp>
        <p:nvSpPr>
          <p:cNvPr id="8" name="4 Rectángulo"/>
          <p:cNvSpPr/>
          <p:nvPr/>
        </p:nvSpPr>
        <p:spPr>
          <a:xfrm>
            <a:off x="1252263" y="1521861"/>
            <a:ext cx="9079606" cy="4832092"/>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ctr"/>
            <a:endParaRPr lang="es-MX" sz="2800" dirty="0" smtClean="0">
              <a:latin typeface="Calibri" panose="020F0502020204030204" pitchFamily="34" charset="0"/>
            </a:endParaRPr>
          </a:p>
          <a:p>
            <a:pPr algn="ctr"/>
            <a:endParaRPr lang="es-MX" sz="2800" dirty="0">
              <a:latin typeface="Calibri" panose="020F0502020204030204" pitchFamily="34" charset="0"/>
            </a:endParaRPr>
          </a:p>
          <a:p>
            <a:pPr algn="ctr"/>
            <a:endParaRPr lang="es-MX" sz="2800" dirty="0" smtClean="0">
              <a:latin typeface="Calibri" panose="020F0502020204030204" pitchFamily="34" charset="0"/>
            </a:endParaRPr>
          </a:p>
          <a:p>
            <a:pPr algn="ctr"/>
            <a:endParaRPr lang="es-MX" sz="2800" dirty="0">
              <a:latin typeface="Calibri" panose="020F0502020204030204" pitchFamily="34" charset="0"/>
            </a:endParaRPr>
          </a:p>
          <a:p>
            <a:pPr algn="ctr"/>
            <a:endParaRPr lang="es-MX" sz="2800" dirty="0" smtClean="0">
              <a:latin typeface="Calibri" panose="020F0502020204030204" pitchFamily="34" charset="0"/>
            </a:endParaRPr>
          </a:p>
          <a:p>
            <a:pPr algn="ctr"/>
            <a:endParaRPr lang="es-MX" sz="2800" dirty="0">
              <a:latin typeface="Calibri" panose="020F0502020204030204" pitchFamily="34" charset="0"/>
            </a:endParaRPr>
          </a:p>
          <a:p>
            <a:pPr algn="ctr"/>
            <a:endParaRPr lang="es-MX" sz="2800" dirty="0" smtClean="0">
              <a:latin typeface="Calibri" panose="020F0502020204030204" pitchFamily="34" charset="0"/>
            </a:endParaRPr>
          </a:p>
          <a:p>
            <a:pPr algn="ctr"/>
            <a:endParaRPr lang="es-MX" sz="2800" dirty="0">
              <a:latin typeface="Calibri" panose="020F0502020204030204" pitchFamily="34" charset="0"/>
            </a:endParaRPr>
          </a:p>
          <a:p>
            <a:pPr algn="ctr"/>
            <a:endParaRPr lang="es-MX" sz="2800" dirty="0" smtClean="0">
              <a:latin typeface="Calibri" panose="020F0502020204030204" pitchFamily="34" charset="0"/>
            </a:endParaRPr>
          </a:p>
          <a:p>
            <a:pPr algn="ctr"/>
            <a:endParaRPr lang="es-MX" sz="2800" dirty="0">
              <a:latin typeface="Calibri" panose="020F0502020204030204" pitchFamily="34" charset="0"/>
            </a:endParaRPr>
          </a:p>
          <a:p>
            <a:pPr algn="ctr"/>
            <a:endParaRPr lang="es-MX" sz="2800" dirty="0" smtClean="0">
              <a:latin typeface="Calibri" panose="020F0502020204030204" pitchFamily="34" charset="0"/>
            </a:endParaRPr>
          </a:p>
        </p:txBody>
      </p:sp>
      <p:graphicFrame>
        <p:nvGraphicFramePr>
          <p:cNvPr id="9" name="2 Tabla"/>
          <p:cNvGraphicFramePr>
            <a:graphicFrameLocks noGrp="1"/>
          </p:cNvGraphicFramePr>
          <p:nvPr>
            <p:extLst>
              <p:ext uri="{D42A27DB-BD31-4B8C-83A1-F6EECF244321}">
                <p14:modId xmlns:p14="http://schemas.microsoft.com/office/powerpoint/2010/main" val="1349406283"/>
              </p:ext>
            </p:extLst>
          </p:nvPr>
        </p:nvGraphicFramePr>
        <p:xfrm>
          <a:off x="2402356" y="2254087"/>
          <a:ext cx="6769099" cy="3809936"/>
        </p:xfrm>
        <a:graphic>
          <a:graphicData uri="http://schemas.openxmlformats.org/drawingml/2006/table">
            <a:tbl>
              <a:tblPr>
                <a:tableStyleId>{5C22544A-7EE6-4342-B048-85BDC9FD1C3A}</a:tableStyleId>
              </a:tblPr>
              <a:tblGrid>
                <a:gridCol w="2013071"/>
                <a:gridCol w="1679521"/>
                <a:gridCol w="1632432"/>
                <a:gridCol w="1444075"/>
              </a:tblGrid>
              <a:tr h="253361">
                <a:tc>
                  <a:txBody>
                    <a:bodyPr/>
                    <a:lstStyle/>
                    <a:p>
                      <a:pPr algn="ctr" rtl="0" fontAlgn="b"/>
                      <a:r>
                        <a:rPr lang="es-MX" sz="1400" b="1" u="none" strike="noStrike" dirty="0">
                          <a:effectLst>
                            <a:outerShdw blurRad="38100" dist="38100" dir="2700000" algn="tl">
                              <a:srgbClr val="000000">
                                <a:alpha val="43137"/>
                              </a:srgbClr>
                            </a:outerShdw>
                          </a:effectLst>
                          <a:latin typeface="Calibri" panose="020F0502020204030204" pitchFamily="34" charset="0"/>
                        </a:rPr>
                        <a:t>Colonia</a:t>
                      </a:r>
                      <a:endParaRPr lang="es-MX" sz="1400" b="1" i="0" u="none" strike="noStrike" dirty="0">
                        <a:solidFill>
                          <a:srgbClr val="000000"/>
                        </a:solidFill>
                        <a:effectLst>
                          <a:outerShdw blurRad="38100" dist="38100" dir="2700000" algn="tl">
                            <a:srgbClr val="000000">
                              <a:alpha val="43137"/>
                            </a:srgbClr>
                          </a:outerShdw>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outerShdw blurRad="38100" dist="38100" dir="2700000" algn="tl">
                              <a:srgbClr val="000000">
                                <a:alpha val="43137"/>
                              </a:srgbClr>
                            </a:outerShdw>
                          </a:effectLst>
                          <a:latin typeface="Calibri" panose="020F0502020204030204" pitchFamily="34" charset="0"/>
                        </a:rPr>
                        <a:t>Obradores</a:t>
                      </a:r>
                      <a:endParaRPr lang="es-MX" sz="1400" b="1" i="0" u="none" strike="noStrike" dirty="0">
                        <a:solidFill>
                          <a:srgbClr val="000000"/>
                        </a:solidFill>
                        <a:effectLst>
                          <a:outerShdw blurRad="38100" dist="38100" dir="2700000" algn="tl">
                            <a:srgbClr val="000000">
                              <a:alpha val="43137"/>
                            </a:srgbClr>
                          </a:outerShdw>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outerShdw blurRad="38100" dist="38100" dir="2700000" algn="tl">
                              <a:srgbClr val="000000">
                                <a:alpha val="43137"/>
                              </a:srgbClr>
                            </a:outerShdw>
                          </a:effectLst>
                          <a:latin typeface="Calibri" panose="020F0502020204030204" pitchFamily="34" charset="0"/>
                        </a:rPr>
                        <a:t>Colonia</a:t>
                      </a:r>
                      <a:endParaRPr lang="es-MX" sz="1400" b="1" i="0" u="none" strike="noStrike" dirty="0">
                        <a:solidFill>
                          <a:srgbClr val="000000"/>
                        </a:solidFill>
                        <a:effectLst>
                          <a:outerShdw blurRad="38100" dist="38100" dir="2700000" algn="tl">
                            <a:srgbClr val="000000">
                              <a:alpha val="43137"/>
                            </a:srgbClr>
                          </a:outerShdw>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outerShdw blurRad="38100" dist="38100" dir="2700000" algn="tl">
                              <a:srgbClr val="000000">
                                <a:alpha val="43137"/>
                              </a:srgbClr>
                            </a:outerShdw>
                          </a:effectLst>
                          <a:latin typeface="Calibri" panose="020F0502020204030204" pitchFamily="34" charset="0"/>
                        </a:rPr>
                        <a:t>Obradores</a:t>
                      </a:r>
                      <a:endParaRPr lang="es-MX" sz="1400" b="1" i="0" u="none" strike="noStrike" dirty="0">
                        <a:solidFill>
                          <a:srgbClr val="000000"/>
                        </a:solidFill>
                        <a:effectLst>
                          <a:outerShdw blurRad="38100" dist="38100" dir="2700000" algn="tl">
                            <a:srgbClr val="000000">
                              <a:alpha val="43137"/>
                            </a:srgbClr>
                          </a:outerShdw>
                        </a:effectLst>
                        <a:latin typeface="Calibri" panose="020F0502020204030204" pitchFamily="34" charset="0"/>
                      </a:endParaRPr>
                    </a:p>
                  </a:txBody>
                  <a:tcPr marL="9525" marR="9525" marT="9521" marB="0" anchor="b">
                    <a:solidFill>
                      <a:schemeClr val="bg1">
                        <a:lumMod val="85000"/>
                      </a:schemeClr>
                    </a:solidFill>
                  </a:tcPr>
                </a:tc>
              </a:tr>
              <a:tr h="205058">
                <a:tc>
                  <a:txBody>
                    <a:bodyPr/>
                    <a:lstStyle/>
                    <a:p>
                      <a:pPr algn="l" rtl="0" fontAlgn="b"/>
                      <a:r>
                        <a:rPr lang="es-MX" sz="1400" b="1" u="none" strike="noStrike" dirty="0">
                          <a:effectLst/>
                          <a:latin typeface="Calibri" panose="020F0502020204030204" pitchFamily="34" charset="0"/>
                        </a:rPr>
                        <a:t>12 DE DICIEMBRE</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1</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l" rtl="0" fontAlgn="b"/>
                      <a:r>
                        <a:rPr lang="es-MX" sz="1400" b="1" u="none" strike="noStrike">
                          <a:effectLst/>
                          <a:latin typeface="Calibri" panose="020F0502020204030204" pitchFamily="34" charset="0"/>
                        </a:rPr>
                        <a:t>EL CISNE</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1</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r>
              <a:tr h="205058">
                <a:tc>
                  <a:txBody>
                    <a:bodyPr/>
                    <a:lstStyle/>
                    <a:p>
                      <a:pPr algn="l" rtl="0" fontAlgn="b"/>
                      <a:r>
                        <a:rPr lang="es-MX" sz="1400" b="1" u="none" strike="noStrike" dirty="0">
                          <a:effectLst/>
                          <a:latin typeface="Calibri" panose="020F0502020204030204" pitchFamily="34" charset="0"/>
                        </a:rPr>
                        <a:t>19 DE MARZO</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2</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l" rtl="0" fontAlgn="b"/>
                      <a:r>
                        <a:rPr lang="es-MX" sz="1400" b="1" u="none" strike="noStrike">
                          <a:effectLst/>
                          <a:latin typeface="Calibri" panose="020F0502020204030204" pitchFamily="34" charset="0"/>
                        </a:rPr>
                        <a:t>EL DURAZNO</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1</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r>
              <a:tr h="205058">
                <a:tc>
                  <a:txBody>
                    <a:bodyPr/>
                    <a:lstStyle/>
                    <a:p>
                      <a:pPr algn="l" rtl="0" fontAlgn="b"/>
                      <a:r>
                        <a:rPr lang="es-MX" sz="1400" b="1" u="none" strike="noStrike">
                          <a:effectLst/>
                          <a:latin typeface="Calibri" panose="020F0502020204030204" pitchFamily="34" charset="0"/>
                        </a:rPr>
                        <a:t>ALIANZA POR DURANGO</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3</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l" rtl="0" fontAlgn="b"/>
                      <a:r>
                        <a:rPr lang="es-MX" sz="1400" b="1" u="none" strike="noStrike">
                          <a:effectLst/>
                          <a:latin typeface="Calibri" panose="020F0502020204030204" pitchFamily="34" charset="0"/>
                        </a:rPr>
                        <a:t>ENSUEÑO 2</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3</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r>
              <a:tr h="205058">
                <a:tc>
                  <a:txBody>
                    <a:bodyPr/>
                    <a:lstStyle/>
                    <a:p>
                      <a:pPr algn="l" rtl="0" fontAlgn="b"/>
                      <a:r>
                        <a:rPr lang="es-MX" sz="1400" b="1" u="none" strike="noStrike">
                          <a:effectLst/>
                          <a:latin typeface="Calibri" panose="020F0502020204030204" pitchFamily="34" charset="0"/>
                        </a:rPr>
                        <a:t>AMPL. ARROYO SECO</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15</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l" rtl="0" fontAlgn="b"/>
                      <a:r>
                        <a:rPr lang="es-MX" sz="1400" b="1" u="none" strike="noStrike">
                          <a:effectLst/>
                          <a:latin typeface="Calibri" panose="020F0502020204030204" pitchFamily="34" charset="0"/>
                        </a:rPr>
                        <a:t>GARDENIAS</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3</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r>
              <a:tr h="205058">
                <a:tc>
                  <a:txBody>
                    <a:bodyPr/>
                    <a:lstStyle/>
                    <a:p>
                      <a:pPr algn="l" rtl="0" fontAlgn="b"/>
                      <a:r>
                        <a:rPr lang="es-MX" sz="1400" b="1" u="none" strike="noStrike">
                          <a:effectLst/>
                          <a:latin typeface="Calibri" panose="020F0502020204030204" pitchFamily="34" charset="0"/>
                        </a:rPr>
                        <a:t>AMPL. LAS HUERTAS</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1</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l" rtl="0" fontAlgn="b"/>
                      <a:r>
                        <a:rPr lang="es-MX" sz="1400" b="1" u="none" strike="noStrike" dirty="0">
                          <a:solidFill>
                            <a:srgbClr val="FF0000"/>
                          </a:solidFill>
                          <a:effectLst/>
                          <a:latin typeface="Calibri" panose="020F0502020204030204" pitchFamily="34" charset="0"/>
                        </a:rPr>
                        <a:t>IND. LADRILLERA</a:t>
                      </a:r>
                      <a:endParaRPr lang="es-MX" sz="1400" b="1" i="0" u="none" strike="noStrike" dirty="0">
                        <a:solidFill>
                          <a:srgbClr val="FF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6</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r>
              <a:tr h="205058">
                <a:tc>
                  <a:txBody>
                    <a:bodyPr/>
                    <a:lstStyle/>
                    <a:p>
                      <a:pPr algn="l" rtl="0" fontAlgn="b"/>
                      <a:r>
                        <a:rPr lang="es-MX" sz="1400" b="1" u="none" strike="noStrike" dirty="0">
                          <a:solidFill>
                            <a:srgbClr val="FF0000"/>
                          </a:solidFill>
                          <a:effectLst/>
                          <a:latin typeface="Calibri" panose="020F0502020204030204" pitchFamily="34" charset="0"/>
                        </a:rPr>
                        <a:t>AMPL. LAS ROSAS</a:t>
                      </a:r>
                      <a:endParaRPr lang="es-MX" sz="1400" b="1" i="0" u="none" strike="noStrike" dirty="0">
                        <a:solidFill>
                          <a:srgbClr val="FF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33</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l" rtl="0" fontAlgn="b"/>
                      <a:r>
                        <a:rPr lang="es-MX" sz="1400" b="1" u="none" strike="noStrike" dirty="0">
                          <a:effectLst/>
                          <a:latin typeface="Calibri" panose="020F0502020204030204" pitchFamily="34" charset="0"/>
                        </a:rPr>
                        <a:t>INDEPENDENCIA</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1</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r>
              <a:tr h="205058">
                <a:tc>
                  <a:txBody>
                    <a:bodyPr/>
                    <a:lstStyle/>
                    <a:p>
                      <a:pPr algn="l" rtl="0" fontAlgn="b"/>
                      <a:r>
                        <a:rPr lang="es-MX" sz="1400" b="1" u="none" strike="noStrike">
                          <a:effectLst/>
                          <a:latin typeface="Calibri" panose="020F0502020204030204" pitchFamily="34" charset="0"/>
                        </a:rPr>
                        <a:t>ARROYO SECO</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a:effectLst/>
                          <a:latin typeface="Calibri" panose="020F0502020204030204" pitchFamily="34" charset="0"/>
                        </a:rPr>
                        <a:t>10</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l" rtl="0" fontAlgn="b"/>
                      <a:r>
                        <a:rPr lang="es-MX" sz="1400" b="1" u="none" strike="noStrike" dirty="0">
                          <a:effectLst/>
                          <a:latin typeface="Calibri" panose="020F0502020204030204" pitchFamily="34" charset="0"/>
                        </a:rPr>
                        <a:t>J</a:t>
                      </a:r>
                      <a:r>
                        <a:rPr lang="es-MX" sz="1400" b="1" u="none" strike="noStrike" dirty="0">
                          <a:solidFill>
                            <a:srgbClr val="FF0000"/>
                          </a:solidFill>
                          <a:effectLst/>
                          <a:latin typeface="Calibri" panose="020F0502020204030204" pitchFamily="34" charset="0"/>
                        </a:rPr>
                        <a:t>. GPE. RODRIGUEZ</a:t>
                      </a:r>
                      <a:endParaRPr lang="es-MX" sz="1400" b="1" i="0" u="none" strike="noStrike" dirty="0">
                        <a:solidFill>
                          <a:srgbClr val="FF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6</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r>
              <a:tr h="261970">
                <a:tc>
                  <a:txBody>
                    <a:bodyPr/>
                    <a:lstStyle/>
                    <a:p>
                      <a:pPr algn="l" rtl="0" fontAlgn="b"/>
                      <a:r>
                        <a:rPr lang="es-MX" sz="1400" b="1" u="none" strike="noStrike">
                          <a:effectLst/>
                          <a:latin typeface="Calibri" panose="020F0502020204030204" pitchFamily="34" charset="0"/>
                        </a:rPr>
                        <a:t>ASENTAMIENTOS HUMANOS</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a:effectLst/>
                          <a:latin typeface="Calibri" panose="020F0502020204030204" pitchFamily="34" charset="0"/>
                        </a:rPr>
                        <a:t>9</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l" rtl="0" fontAlgn="b"/>
                      <a:r>
                        <a:rPr lang="es-MX" sz="1400" b="1" u="none" strike="noStrike" dirty="0">
                          <a:solidFill>
                            <a:srgbClr val="FF0000"/>
                          </a:solidFill>
                          <a:effectLst/>
                          <a:latin typeface="Calibri" panose="020F0502020204030204" pitchFamily="34" charset="0"/>
                        </a:rPr>
                        <a:t>JARDINES DE CANCUN</a:t>
                      </a:r>
                      <a:endParaRPr lang="es-MX" sz="1400" b="1" i="0" u="none" strike="noStrike" dirty="0">
                        <a:solidFill>
                          <a:srgbClr val="FF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74</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r>
              <a:tr h="205058">
                <a:tc>
                  <a:txBody>
                    <a:bodyPr/>
                    <a:lstStyle/>
                    <a:p>
                      <a:pPr algn="l" rtl="0" fontAlgn="b"/>
                      <a:r>
                        <a:rPr lang="es-MX" sz="1400" b="1" u="none" strike="noStrike">
                          <a:effectLst/>
                          <a:latin typeface="Calibri" panose="020F0502020204030204" pitchFamily="34" charset="0"/>
                        </a:rPr>
                        <a:t>CALANDRIAS</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a:effectLst/>
                          <a:latin typeface="Calibri" panose="020F0502020204030204" pitchFamily="34" charset="0"/>
                        </a:rPr>
                        <a:t>4</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l" rtl="0" fontAlgn="b"/>
                      <a:r>
                        <a:rPr lang="es-MX" sz="1400" b="1" u="none" strike="noStrike" dirty="0">
                          <a:effectLst/>
                          <a:latin typeface="Calibri" panose="020F0502020204030204" pitchFamily="34" charset="0"/>
                        </a:rPr>
                        <a:t>JUSTICIA SOCIAL</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4</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r>
              <a:tr h="205058">
                <a:tc>
                  <a:txBody>
                    <a:bodyPr/>
                    <a:lstStyle/>
                    <a:p>
                      <a:pPr algn="l" rtl="0" fontAlgn="b"/>
                      <a:r>
                        <a:rPr lang="es-MX" sz="1400" b="1" u="none" strike="noStrike">
                          <a:effectLst/>
                          <a:latin typeface="Calibri" panose="020F0502020204030204" pitchFamily="34" charset="0"/>
                        </a:rPr>
                        <a:t>CAMPO ALEGRE</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a:effectLst/>
                          <a:latin typeface="Calibri" panose="020F0502020204030204" pitchFamily="34" charset="0"/>
                        </a:rPr>
                        <a:t>2</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l" rtl="0" fontAlgn="b"/>
                      <a:r>
                        <a:rPr lang="es-MX" sz="1400" b="1" u="none" strike="noStrike" dirty="0">
                          <a:effectLst/>
                          <a:latin typeface="Calibri" panose="020F0502020204030204" pitchFamily="34" charset="0"/>
                        </a:rPr>
                        <a:t>LA JOYA</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11</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r>
              <a:tr h="205058">
                <a:tc>
                  <a:txBody>
                    <a:bodyPr/>
                    <a:lstStyle/>
                    <a:p>
                      <a:pPr algn="l" rtl="0" fontAlgn="b"/>
                      <a:r>
                        <a:rPr lang="es-MX" sz="1400" b="1" u="none" strike="noStrike">
                          <a:effectLst/>
                          <a:latin typeface="Calibri" panose="020F0502020204030204" pitchFamily="34" charset="0"/>
                        </a:rPr>
                        <a:t>DOLORES DEL RIO</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a:effectLst/>
                          <a:latin typeface="Calibri" panose="020F0502020204030204" pitchFamily="34" charset="0"/>
                        </a:rPr>
                        <a:t>1</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l" rtl="0" fontAlgn="b"/>
                      <a:r>
                        <a:rPr lang="es-MX" sz="1400" b="1" u="none" strike="noStrike" dirty="0">
                          <a:effectLst/>
                          <a:latin typeface="Calibri" panose="020F0502020204030204" pitchFamily="34" charset="0"/>
                        </a:rPr>
                        <a:t>LAS MARIPOSAS</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3</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r>
              <a:tr h="205058">
                <a:tc>
                  <a:txBody>
                    <a:bodyPr/>
                    <a:lstStyle/>
                    <a:p>
                      <a:pPr algn="l" rtl="0" fontAlgn="b"/>
                      <a:r>
                        <a:rPr lang="es-MX" sz="1400" b="1" u="none" strike="noStrike">
                          <a:effectLst/>
                          <a:latin typeface="Calibri" panose="020F0502020204030204" pitchFamily="34" charset="0"/>
                        </a:rPr>
                        <a:t>EJ. BENITO JUAREZ</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a:effectLst/>
                          <a:latin typeface="Calibri" panose="020F0502020204030204" pitchFamily="34" charset="0"/>
                        </a:rPr>
                        <a:t>6</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l" rtl="0" fontAlgn="b"/>
                      <a:r>
                        <a:rPr lang="es-MX" sz="1400" b="1" u="none" strike="noStrike" dirty="0">
                          <a:solidFill>
                            <a:srgbClr val="FF0000"/>
                          </a:solidFill>
                          <a:effectLst/>
                          <a:latin typeface="Calibri" panose="020F0502020204030204" pitchFamily="34" charset="0"/>
                        </a:rPr>
                        <a:t>REAL VICTORIA</a:t>
                      </a:r>
                      <a:endParaRPr lang="es-MX" sz="1400" b="1" i="0" u="none" strike="noStrike" dirty="0">
                        <a:solidFill>
                          <a:srgbClr val="FF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1</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r>
              <a:tr h="205058">
                <a:tc>
                  <a:txBody>
                    <a:bodyPr/>
                    <a:lstStyle/>
                    <a:p>
                      <a:pPr algn="l" rtl="0" fontAlgn="b"/>
                      <a:r>
                        <a:rPr lang="es-MX" sz="1400" b="1" u="none" strike="noStrike" dirty="0">
                          <a:solidFill>
                            <a:srgbClr val="FF0000"/>
                          </a:solidFill>
                          <a:effectLst/>
                          <a:latin typeface="Calibri" panose="020F0502020204030204" pitchFamily="34" charset="0"/>
                        </a:rPr>
                        <a:t>VALLE DEL GUADIANA</a:t>
                      </a:r>
                      <a:endParaRPr lang="es-MX" sz="1400" b="1" i="0" u="none" strike="noStrike" dirty="0">
                        <a:solidFill>
                          <a:srgbClr val="FF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15</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l" rtl="0" fontAlgn="b"/>
                      <a:r>
                        <a:rPr lang="es-MX" sz="1400" b="1" u="none" strike="noStrike" dirty="0">
                          <a:solidFill>
                            <a:srgbClr val="FF0000"/>
                          </a:solidFill>
                          <a:effectLst/>
                          <a:latin typeface="Calibri" panose="020F0502020204030204" pitchFamily="34" charset="0"/>
                        </a:rPr>
                        <a:t>SAN CARLOS</a:t>
                      </a:r>
                      <a:endParaRPr lang="es-MX" sz="1400" b="1" i="0" u="none" strike="noStrike" dirty="0">
                        <a:solidFill>
                          <a:srgbClr val="FF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45</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r>
              <a:tr h="205058">
                <a:tc>
                  <a:txBody>
                    <a:bodyPr/>
                    <a:lstStyle/>
                    <a:p>
                      <a:pPr algn="l" rtl="0" fontAlgn="b"/>
                      <a:r>
                        <a:rPr lang="es-MX" sz="1400" b="1" u="none" strike="noStrike">
                          <a:effectLst/>
                          <a:latin typeface="Calibri" panose="020F0502020204030204" pitchFamily="34" charset="0"/>
                        </a:rPr>
                        <a:t>VIVA REFORMA II</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a:effectLst/>
                          <a:latin typeface="Calibri" panose="020F0502020204030204" pitchFamily="34" charset="0"/>
                        </a:rPr>
                        <a:t>2</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l" rtl="0" fontAlgn="b"/>
                      <a:r>
                        <a:rPr lang="es-MX" sz="1400" b="1" u="none" strike="noStrike">
                          <a:effectLst/>
                          <a:latin typeface="Calibri" panose="020F0502020204030204" pitchFamily="34" charset="0"/>
                        </a:rPr>
                        <a:t>SAN VICENTE</a:t>
                      </a:r>
                      <a:endParaRPr lang="es-MX" sz="1400" b="1" i="0" u="none" strike="noStrike">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5</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r>
              <a:tr h="205058">
                <a:tc>
                  <a:txBody>
                    <a:bodyPr/>
                    <a:lstStyle/>
                    <a:p>
                      <a:pPr algn="l" rtl="0" fontAlgn="b"/>
                      <a:r>
                        <a:rPr lang="es-MX" sz="1400" b="1" u="none" strike="noStrike" dirty="0">
                          <a:effectLst/>
                          <a:latin typeface="Calibri" panose="020F0502020204030204" pitchFamily="34" charset="0"/>
                        </a:rPr>
                        <a:t>VIVA  REFORMA</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1</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l" rtl="0" fontAlgn="b"/>
                      <a:r>
                        <a:rPr lang="es-MX" sz="1400" b="1" u="none" strike="noStrike" dirty="0">
                          <a:effectLst/>
                          <a:latin typeface="Calibri" panose="020F0502020204030204" pitchFamily="34" charset="0"/>
                        </a:rPr>
                        <a:t>TLATELOLCO</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c>
                  <a:txBody>
                    <a:bodyPr/>
                    <a:lstStyle/>
                    <a:p>
                      <a:pPr algn="ctr" rtl="0" fontAlgn="b"/>
                      <a:r>
                        <a:rPr lang="es-MX" sz="1400" b="1" u="none" strike="noStrike" dirty="0">
                          <a:effectLst/>
                          <a:latin typeface="Calibri" panose="020F0502020204030204" pitchFamily="34" charset="0"/>
                        </a:rPr>
                        <a:t>1</a:t>
                      </a:r>
                      <a:endParaRPr lang="es-MX" sz="1400" b="1" i="0" u="none" strike="noStrike" dirty="0">
                        <a:solidFill>
                          <a:srgbClr val="000000"/>
                        </a:solidFill>
                        <a:effectLst/>
                        <a:latin typeface="Calibri" panose="020F0502020204030204" pitchFamily="34" charset="0"/>
                      </a:endParaRPr>
                    </a:p>
                  </a:txBody>
                  <a:tcPr marL="9525" marR="9525" marT="9521" marB="0" anchor="b">
                    <a:solidFill>
                      <a:schemeClr val="bg1">
                        <a:lumMod val="85000"/>
                      </a:schemeClr>
                    </a:solidFill>
                  </a:tcPr>
                </a:tc>
              </a:tr>
            </a:tbl>
          </a:graphicData>
        </a:graphic>
      </p:graphicFrame>
      <p:sp>
        <p:nvSpPr>
          <p:cNvPr id="10" name="1 CuadroTexto"/>
          <p:cNvSpPr txBox="1">
            <a:spLocks noChangeArrowheads="1"/>
          </p:cNvSpPr>
          <p:nvPr/>
        </p:nvSpPr>
        <p:spPr bwMode="auto">
          <a:xfrm>
            <a:off x="3966600" y="1669312"/>
            <a:ext cx="36406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r>
              <a:rPr lang="es-MX" altLang="es-MX" sz="1600" b="1" dirty="0">
                <a:latin typeface="Arial" panose="020B0604020202020204" pitchFamily="34" charset="0"/>
                <a:cs typeface="Arial" panose="020B0604020202020204" pitchFamily="34" charset="0"/>
              </a:rPr>
              <a:t>CENSO ACTUAL DE LADRILLERAS</a:t>
            </a:r>
          </a:p>
          <a:p>
            <a:pPr algn="ctr" eaLnBrk="1" hangingPunct="1"/>
            <a:r>
              <a:rPr lang="es-MX" altLang="es-MX" sz="1600" b="1" dirty="0">
                <a:latin typeface="Arial" panose="020B0604020202020204" pitchFamily="34" charset="0"/>
                <a:cs typeface="Arial" panose="020B0604020202020204" pitchFamily="34" charset="0"/>
              </a:rPr>
              <a:t>EN LA MANCHA URBANA.</a:t>
            </a:r>
          </a:p>
        </p:txBody>
      </p:sp>
    </p:spTree>
    <p:extLst>
      <p:ext uri="{BB962C8B-B14F-4D97-AF65-F5344CB8AC3E}">
        <p14:creationId xmlns:p14="http://schemas.microsoft.com/office/powerpoint/2010/main" val="37335219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422249" y="719104"/>
            <a:ext cx="9089924" cy="1182727"/>
          </a:xfrm>
          <a:prstGeom prst="rect">
            <a:avLst/>
          </a:prstGeom>
          <a:solidFill>
            <a:schemeClr val="bg1">
              <a:lumMod val="95000"/>
            </a:schemeClr>
          </a:solidFill>
        </p:spPr>
      </p:pic>
      <p:sp>
        <p:nvSpPr>
          <p:cNvPr id="4" name="4 Rectángulo"/>
          <p:cNvSpPr/>
          <p:nvPr/>
        </p:nvSpPr>
        <p:spPr>
          <a:xfrm>
            <a:off x="876838" y="1901831"/>
            <a:ext cx="10546723" cy="4379110"/>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just"/>
            <a:endParaRPr lang="es-MX" sz="2000" dirty="0">
              <a:latin typeface="Calibri" panose="020F0502020204030204" pitchFamily="34" charset="0"/>
            </a:endParaRPr>
          </a:p>
          <a:p>
            <a:pPr algn="just"/>
            <a:endParaRPr lang="es-MX" sz="2000" dirty="0" smtClean="0">
              <a:latin typeface="Calibri" panose="020F0502020204030204" pitchFamily="34" charset="0"/>
            </a:endParaRPr>
          </a:p>
          <a:p>
            <a:pPr algn="just"/>
            <a:endParaRPr lang="es-MX" sz="2000" dirty="0">
              <a:latin typeface="Calibri" panose="020F0502020204030204" pitchFamily="34" charset="0"/>
            </a:endParaRPr>
          </a:p>
          <a:p>
            <a:pPr algn="just"/>
            <a:endParaRPr lang="es-MX" sz="2000" dirty="0" smtClean="0">
              <a:latin typeface="Calibri" panose="020F0502020204030204" pitchFamily="34" charset="0"/>
            </a:endParaRPr>
          </a:p>
          <a:p>
            <a:pPr algn="just"/>
            <a:endParaRPr lang="es-MX" sz="2000" dirty="0">
              <a:latin typeface="Calibri" panose="020F0502020204030204" pitchFamily="34" charset="0"/>
            </a:endParaRPr>
          </a:p>
          <a:p>
            <a:pPr algn="just"/>
            <a:endParaRPr lang="es-MX" sz="2000" dirty="0" smtClean="0">
              <a:latin typeface="Calibri" panose="020F0502020204030204" pitchFamily="34" charset="0"/>
            </a:endParaRPr>
          </a:p>
          <a:p>
            <a:pPr algn="just"/>
            <a:endParaRPr lang="es-MX" sz="2000" dirty="0">
              <a:latin typeface="Calibri" panose="020F0502020204030204" pitchFamily="34" charset="0"/>
            </a:endParaRPr>
          </a:p>
          <a:p>
            <a:pPr algn="just"/>
            <a:endParaRPr lang="es-MX" sz="2000" dirty="0" smtClean="0">
              <a:latin typeface="Calibri" panose="020F0502020204030204" pitchFamily="34" charset="0"/>
            </a:endParaRPr>
          </a:p>
          <a:p>
            <a:pPr algn="just"/>
            <a:endParaRPr lang="es-MX" sz="2000" dirty="0">
              <a:latin typeface="Calibri" panose="020F0502020204030204" pitchFamily="34" charset="0"/>
            </a:endParaRPr>
          </a:p>
          <a:p>
            <a:pPr algn="just"/>
            <a:endParaRPr lang="es-MX" sz="2000" dirty="0" smtClean="0">
              <a:latin typeface="Calibri" panose="020F0502020204030204" pitchFamily="34" charset="0"/>
            </a:endParaRPr>
          </a:p>
          <a:p>
            <a:pPr algn="just"/>
            <a:endParaRPr lang="es-MX" sz="2000" dirty="0">
              <a:latin typeface="Calibri" panose="020F0502020204030204" pitchFamily="34" charset="0"/>
            </a:endParaRPr>
          </a:p>
          <a:p>
            <a:pPr algn="just"/>
            <a:endParaRPr lang="es-MX" sz="2000" dirty="0" smtClean="0">
              <a:latin typeface="Calibri" panose="020F0502020204030204" pitchFamily="34" charset="0"/>
            </a:endParaRPr>
          </a:p>
          <a:p>
            <a:pPr algn="just"/>
            <a:endParaRPr lang="es-MX" sz="2000" dirty="0" smtClean="0">
              <a:latin typeface="Calibri" panose="020F0502020204030204" pitchFamily="34" charset="0"/>
            </a:endParaRPr>
          </a:p>
          <a:p>
            <a:pPr lvl="0" algn="just"/>
            <a:endParaRPr lang="es-MX" sz="2000" dirty="0" smtClean="0">
              <a:latin typeface="Calibri" panose="020F0502020204030204" pitchFamily="34" charset="0"/>
            </a:endParaRPr>
          </a:p>
        </p:txBody>
      </p:sp>
      <p:sp>
        <p:nvSpPr>
          <p:cNvPr id="5" name="1 CuadroTexto"/>
          <p:cNvSpPr txBox="1">
            <a:spLocks noChangeArrowheads="1"/>
          </p:cNvSpPr>
          <p:nvPr/>
        </p:nvSpPr>
        <p:spPr bwMode="auto">
          <a:xfrm>
            <a:off x="4481036" y="2360497"/>
            <a:ext cx="35701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r>
              <a:rPr lang="es-MX" altLang="es-MX" b="1" dirty="0">
                <a:latin typeface="Calibri" panose="020F0502020204030204" pitchFamily="34" charset="0"/>
                <a:cs typeface="Arial" panose="020B0604020202020204" pitchFamily="34" charset="0"/>
              </a:rPr>
              <a:t>CENSO COMPLETO DEL MUNICIPIO</a:t>
            </a:r>
            <a:r>
              <a:rPr lang="es-MX" altLang="es-MX" b="1" dirty="0">
                <a:solidFill>
                  <a:schemeClr val="bg2"/>
                </a:solidFill>
                <a:latin typeface="Calibri" panose="020F0502020204030204" pitchFamily="34" charset="0"/>
                <a:cs typeface="Arial" panose="020B0604020202020204" pitchFamily="34" charset="0"/>
              </a:rPr>
              <a:t>.</a:t>
            </a:r>
          </a:p>
        </p:txBody>
      </p:sp>
      <p:graphicFrame>
        <p:nvGraphicFramePr>
          <p:cNvPr id="6" name="1 Tabla"/>
          <p:cNvGraphicFramePr>
            <a:graphicFrameLocks noGrp="1"/>
          </p:cNvGraphicFramePr>
          <p:nvPr>
            <p:extLst>
              <p:ext uri="{D42A27DB-BD31-4B8C-83A1-F6EECF244321}">
                <p14:modId xmlns:p14="http://schemas.microsoft.com/office/powerpoint/2010/main" val="3187325120"/>
              </p:ext>
            </p:extLst>
          </p:nvPr>
        </p:nvGraphicFramePr>
        <p:xfrm>
          <a:off x="2056886" y="2929295"/>
          <a:ext cx="4537076" cy="2447924"/>
        </p:xfrm>
        <a:graphic>
          <a:graphicData uri="http://schemas.openxmlformats.org/drawingml/2006/table">
            <a:tbl>
              <a:tblPr>
                <a:tableStyleId>{5C22544A-7EE6-4342-B048-85BDC9FD1C3A}</a:tableStyleId>
              </a:tblPr>
              <a:tblGrid>
                <a:gridCol w="2268538"/>
                <a:gridCol w="2268538"/>
              </a:tblGrid>
              <a:tr h="611981">
                <a:tc>
                  <a:txBody>
                    <a:bodyPr/>
                    <a:lstStyle/>
                    <a:p>
                      <a:pPr algn="ctr" fontAlgn="b"/>
                      <a:r>
                        <a:rPr lang="es-MX" sz="2000" b="1" i="0" u="none" strike="noStrike" dirty="0" smtClean="0">
                          <a:solidFill>
                            <a:schemeClr val="dk1"/>
                          </a:solidFill>
                          <a:effectLst/>
                          <a:latin typeface="Calibri" panose="020F0502020204030204" pitchFamily="34" charset="0"/>
                          <a:cs typeface="Arial" pitchFamily="34" charset="0"/>
                        </a:rPr>
                        <a:t>Ubicación</a:t>
                      </a:r>
                      <a:endParaRPr lang="es-MX" sz="2000" b="1" i="0" u="none" strike="noStrike" dirty="0">
                        <a:solidFill>
                          <a:srgbClr val="000000"/>
                        </a:solidFill>
                        <a:effectLst/>
                        <a:latin typeface="Calibri" panose="020F0502020204030204" pitchFamily="34" charset="0"/>
                        <a:cs typeface="Arial" pitchFamily="34" charset="0"/>
                      </a:endParaRPr>
                    </a:p>
                  </a:txBody>
                  <a:tcPr marL="9526" marR="9526" marT="9524" marB="0" anchor="b">
                    <a:solidFill>
                      <a:schemeClr val="bg1">
                        <a:lumMod val="85000"/>
                      </a:schemeClr>
                    </a:solidFill>
                  </a:tcPr>
                </a:tc>
                <a:tc>
                  <a:txBody>
                    <a:bodyPr/>
                    <a:lstStyle/>
                    <a:p>
                      <a:pPr algn="ctr" fontAlgn="b"/>
                      <a:r>
                        <a:rPr lang="es-MX" sz="2000" b="1" u="none" strike="noStrike" dirty="0">
                          <a:effectLst/>
                          <a:latin typeface="Calibri" panose="020F0502020204030204" pitchFamily="34" charset="0"/>
                          <a:cs typeface="Arial" pitchFamily="34" charset="0"/>
                        </a:rPr>
                        <a:t>Cantidad</a:t>
                      </a:r>
                      <a:endParaRPr lang="es-MX" sz="2000" b="1" i="0" u="none" strike="noStrike" dirty="0">
                        <a:solidFill>
                          <a:srgbClr val="000000"/>
                        </a:solidFill>
                        <a:effectLst/>
                        <a:latin typeface="Calibri" panose="020F0502020204030204" pitchFamily="34" charset="0"/>
                        <a:cs typeface="Arial" pitchFamily="34" charset="0"/>
                      </a:endParaRPr>
                    </a:p>
                  </a:txBody>
                  <a:tcPr marL="9526" marR="9526" marT="9524" marB="0" anchor="b">
                    <a:solidFill>
                      <a:schemeClr val="bg1">
                        <a:lumMod val="85000"/>
                      </a:schemeClr>
                    </a:solidFill>
                  </a:tcPr>
                </a:tc>
              </a:tr>
              <a:tr h="611981">
                <a:tc>
                  <a:txBody>
                    <a:bodyPr/>
                    <a:lstStyle/>
                    <a:p>
                      <a:pPr algn="ctr" fontAlgn="b"/>
                      <a:r>
                        <a:rPr lang="es-MX" sz="1800" u="none" strike="noStrike">
                          <a:effectLst/>
                          <a:latin typeface="Calibri" panose="020F0502020204030204" pitchFamily="34" charset="0"/>
                          <a:cs typeface="Arial" pitchFamily="34" charset="0"/>
                        </a:rPr>
                        <a:t>Urbano</a:t>
                      </a:r>
                      <a:endParaRPr lang="es-MX" sz="1800" b="0" i="0" u="none" strike="noStrike">
                        <a:solidFill>
                          <a:srgbClr val="000000"/>
                        </a:solidFill>
                        <a:effectLst/>
                        <a:latin typeface="Calibri" panose="020F0502020204030204" pitchFamily="34" charset="0"/>
                        <a:cs typeface="Arial" pitchFamily="34" charset="0"/>
                      </a:endParaRPr>
                    </a:p>
                  </a:txBody>
                  <a:tcPr marL="9526" marR="9526" marT="9524" marB="0" anchor="b">
                    <a:solidFill>
                      <a:schemeClr val="bg1">
                        <a:lumMod val="85000"/>
                      </a:schemeClr>
                    </a:solidFill>
                  </a:tcPr>
                </a:tc>
                <a:tc>
                  <a:txBody>
                    <a:bodyPr/>
                    <a:lstStyle/>
                    <a:p>
                      <a:pPr algn="ctr" fontAlgn="b"/>
                      <a:r>
                        <a:rPr lang="es-MX" sz="1800" u="none" strike="noStrike" dirty="0" smtClean="0">
                          <a:effectLst/>
                          <a:latin typeface="Calibri" panose="020F0502020204030204" pitchFamily="34" charset="0"/>
                          <a:cs typeface="Arial" pitchFamily="34" charset="0"/>
                        </a:rPr>
                        <a:t>270</a:t>
                      </a:r>
                      <a:endParaRPr lang="es-MX" sz="1800" b="0" i="0" u="none" strike="noStrike" dirty="0">
                        <a:solidFill>
                          <a:srgbClr val="000000"/>
                        </a:solidFill>
                        <a:effectLst/>
                        <a:latin typeface="Calibri" panose="020F0502020204030204" pitchFamily="34" charset="0"/>
                        <a:cs typeface="Arial" pitchFamily="34" charset="0"/>
                      </a:endParaRPr>
                    </a:p>
                  </a:txBody>
                  <a:tcPr marL="9526" marR="9526" marT="9524" marB="0" anchor="b">
                    <a:solidFill>
                      <a:schemeClr val="bg1">
                        <a:lumMod val="85000"/>
                      </a:schemeClr>
                    </a:solidFill>
                  </a:tcPr>
                </a:tc>
              </a:tr>
              <a:tr h="611981">
                <a:tc>
                  <a:txBody>
                    <a:bodyPr/>
                    <a:lstStyle/>
                    <a:p>
                      <a:pPr algn="ctr" fontAlgn="b"/>
                      <a:r>
                        <a:rPr lang="es-MX" sz="1800" u="none" strike="noStrike">
                          <a:effectLst/>
                          <a:latin typeface="Calibri" panose="020F0502020204030204" pitchFamily="34" charset="0"/>
                          <a:cs typeface="Arial" pitchFamily="34" charset="0"/>
                        </a:rPr>
                        <a:t>PIL</a:t>
                      </a:r>
                      <a:endParaRPr lang="es-MX" sz="1800" b="0" i="0" u="none" strike="noStrike">
                        <a:solidFill>
                          <a:srgbClr val="000000"/>
                        </a:solidFill>
                        <a:effectLst/>
                        <a:latin typeface="Calibri" panose="020F0502020204030204" pitchFamily="34" charset="0"/>
                        <a:cs typeface="Arial" pitchFamily="34" charset="0"/>
                      </a:endParaRPr>
                    </a:p>
                  </a:txBody>
                  <a:tcPr marL="9526" marR="9526" marT="9524" marB="0" anchor="b">
                    <a:solidFill>
                      <a:schemeClr val="bg1">
                        <a:lumMod val="85000"/>
                      </a:schemeClr>
                    </a:solidFill>
                  </a:tcPr>
                </a:tc>
                <a:tc>
                  <a:txBody>
                    <a:bodyPr/>
                    <a:lstStyle/>
                    <a:p>
                      <a:pPr algn="ctr" fontAlgn="b"/>
                      <a:r>
                        <a:rPr lang="es-MX" sz="1800" u="none" strike="noStrike" dirty="0" smtClean="0">
                          <a:effectLst/>
                          <a:latin typeface="Calibri" panose="020F0502020204030204" pitchFamily="34" charset="0"/>
                          <a:cs typeface="Arial" pitchFamily="34" charset="0"/>
                        </a:rPr>
                        <a:t>120 (funcionando)</a:t>
                      </a:r>
                      <a:endParaRPr lang="es-MX" sz="1800" b="0" i="0" u="none" strike="noStrike" dirty="0">
                        <a:solidFill>
                          <a:srgbClr val="000000"/>
                        </a:solidFill>
                        <a:effectLst/>
                        <a:latin typeface="Calibri" panose="020F0502020204030204" pitchFamily="34" charset="0"/>
                        <a:cs typeface="Arial" pitchFamily="34" charset="0"/>
                      </a:endParaRPr>
                    </a:p>
                  </a:txBody>
                  <a:tcPr marL="9526" marR="9526" marT="9524" marB="0" anchor="b">
                    <a:solidFill>
                      <a:schemeClr val="bg1">
                        <a:lumMod val="85000"/>
                      </a:schemeClr>
                    </a:solidFill>
                  </a:tcPr>
                </a:tc>
              </a:tr>
              <a:tr h="611981">
                <a:tc>
                  <a:txBody>
                    <a:bodyPr/>
                    <a:lstStyle/>
                    <a:p>
                      <a:pPr algn="ctr" fontAlgn="b"/>
                      <a:r>
                        <a:rPr lang="es-MX" sz="1800" u="none" strike="noStrike" dirty="0">
                          <a:effectLst/>
                          <a:latin typeface="Calibri" panose="020F0502020204030204" pitchFamily="34" charset="0"/>
                          <a:cs typeface="Arial" pitchFamily="34" charset="0"/>
                        </a:rPr>
                        <a:t>Rural</a:t>
                      </a:r>
                      <a:endParaRPr lang="es-MX" sz="1800" b="0" i="0" u="none" strike="noStrike" dirty="0">
                        <a:solidFill>
                          <a:srgbClr val="000000"/>
                        </a:solidFill>
                        <a:effectLst/>
                        <a:latin typeface="Calibri" panose="020F0502020204030204" pitchFamily="34" charset="0"/>
                        <a:cs typeface="Arial" pitchFamily="34" charset="0"/>
                      </a:endParaRPr>
                    </a:p>
                  </a:txBody>
                  <a:tcPr marL="9526" marR="9526" marT="9524" marB="0" anchor="b">
                    <a:solidFill>
                      <a:schemeClr val="bg1">
                        <a:lumMod val="85000"/>
                      </a:schemeClr>
                    </a:solidFill>
                  </a:tcPr>
                </a:tc>
                <a:tc>
                  <a:txBody>
                    <a:bodyPr/>
                    <a:lstStyle/>
                    <a:p>
                      <a:pPr algn="ctr" fontAlgn="b"/>
                      <a:r>
                        <a:rPr lang="es-MX" sz="1800" u="none" strike="noStrike" dirty="0" smtClean="0">
                          <a:effectLst/>
                          <a:latin typeface="Calibri" panose="020F0502020204030204" pitchFamily="34" charset="0"/>
                          <a:cs typeface="Arial" pitchFamily="34" charset="0"/>
                        </a:rPr>
                        <a:t>140</a:t>
                      </a:r>
                    </a:p>
                  </a:txBody>
                  <a:tcPr marL="9526" marR="9526" marT="9524" marB="0" anchor="b">
                    <a:solidFill>
                      <a:schemeClr val="bg1">
                        <a:lumMod val="85000"/>
                      </a:schemeClr>
                    </a:solidFill>
                  </a:tcPr>
                </a:tc>
              </a:tr>
            </a:tbl>
          </a:graphicData>
        </a:graphic>
      </p:graphicFrame>
      <p:sp>
        <p:nvSpPr>
          <p:cNvPr id="7" name="2 CuadroTexto"/>
          <p:cNvSpPr txBox="1">
            <a:spLocks noChangeArrowheads="1"/>
          </p:cNvSpPr>
          <p:nvPr/>
        </p:nvSpPr>
        <p:spPr bwMode="auto">
          <a:xfrm>
            <a:off x="7231153" y="5033248"/>
            <a:ext cx="3010248" cy="369332"/>
          </a:xfrm>
          <a:prstGeom prst="rect">
            <a:avLst/>
          </a:prstGeom>
          <a:solidFill>
            <a:schemeClr val="bg1">
              <a:lumMod val="85000"/>
            </a:schemeClr>
          </a:solidFill>
          <a:ln>
            <a:noFill/>
          </a:ln>
        </p:spPr>
        <p:txBody>
          <a:bodyPr wrap="none">
            <a:spAutoFit/>
          </a:bodyP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s-MX" altLang="es-MX" dirty="0">
                <a:latin typeface="Calibri" panose="020F0502020204030204" pitchFamily="34" charset="0"/>
                <a:cs typeface="Arial" panose="020B0604020202020204" pitchFamily="34" charset="0"/>
              </a:rPr>
              <a:t>TOTAL EN EL MPIO.             530</a:t>
            </a:r>
          </a:p>
        </p:txBody>
      </p:sp>
    </p:spTree>
    <p:extLst>
      <p:ext uri="{BB962C8B-B14F-4D97-AF65-F5344CB8AC3E}">
        <p14:creationId xmlns:p14="http://schemas.microsoft.com/office/powerpoint/2010/main" val="17309723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Rectángulo"/>
          <p:cNvSpPr/>
          <p:nvPr/>
        </p:nvSpPr>
        <p:spPr>
          <a:xfrm>
            <a:off x="1398431" y="995011"/>
            <a:ext cx="9079606" cy="1384995"/>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MX" sz="2800" b="1" dirty="0" smtClean="0">
                <a:solidFill>
                  <a:schemeClr val="accent1"/>
                </a:solidFill>
                <a:latin typeface="Calibri" panose="020F0502020204030204" pitchFamily="34" charset="0"/>
              </a:rPr>
              <a:t>Objetivo principal</a:t>
            </a:r>
            <a:r>
              <a:rPr lang="es-MX" sz="2800" dirty="0" smtClean="0">
                <a:latin typeface="Calibri" panose="020F0502020204030204" pitchFamily="34" charset="0"/>
              </a:rPr>
              <a:t/>
            </a:r>
            <a:br>
              <a:rPr lang="es-MX" sz="2800" dirty="0" smtClean="0">
                <a:latin typeface="Calibri" panose="020F0502020204030204" pitchFamily="34" charset="0"/>
              </a:rPr>
            </a:br>
            <a:r>
              <a:rPr lang="es-MX" sz="2800" dirty="0" smtClean="0">
                <a:latin typeface="Calibri" panose="020F0502020204030204" pitchFamily="34" charset="0"/>
              </a:rPr>
              <a:t>(Cambio que busca alcanzar con el cumplimiento del compromiso)</a:t>
            </a:r>
            <a:endParaRPr lang="es-MX" sz="3200" dirty="0"/>
          </a:p>
        </p:txBody>
      </p:sp>
      <p:sp>
        <p:nvSpPr>
          <p:cNvPr id="3" name="4 Rectángulo"/>
          <p:cNvSpPr/>
          <p:nvPr/>
        </p:nvSpPr>
        <p:spPr>
          <a:xfrm>
            <a:off x="1398431" y="3040605"/>
            <a:ext cx="9079606" cy="1508105"/>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lvl="0" algn="ctr"/>
            <a:endParaRPr lang="es-MX" sz="2000" dirty="0" smtClean="0">
              <a:latin typeface="Calibri" panose="020F0502020204030204" pitchFamily="34" charset="0"/>
            </a:endParaRPr>
          </a:p>
          <a:p>
            <a:pPr lvl="0" algn="ctr"/>
            <a:r>
              <a:rPr lang="es-MX" sz="2000" dirty="0" smtClean="0">
                <a:latin typeface="Calibri" panose="020F0502020204030204" pitchFamily="34" charset="0"/>
              </a:rPr>
              <a:t>Reducir los índices de contaminación ambiental en la ciudad de Durango, generados por la operación de ladrilleras artesanales informales.</a:t>
            </a:r>
          </a:p>
          <a:p>
            <a:pPr algn="ctr"/>
            <a:endParaRPr lang="es-MX" sz="3200" dirty="0"/>
          </a:p>
        </p:txBody>
      </p:sp>
    </p:spTree>
    <p:extLst>
      <p:ext uri="{BB962C8B-B14F-4D97-AF65-F5344CB8AC3E}">
        <p14:creationId xmlns:p14="http://schemas.microsoft.com/office/powerpoint/2010/main" val="13162130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Rectángulo"/>
          <p:cNvSpPr/>
          <p:nvPr/>
        </p:nvSpPr>
        <p:spPr>
          <a:xfrm>
            <a:off x="1161138" y="861576"/>
            <a:ext cx="9079606" cy="1384995"/>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MX" sz="2800" b="1" dirty="0" smtClean="0">
                <a:solidFill>
                  <a:schemeClr val="accent1"/>
                </a:solidFill>
                <a:latin typeface="Calibri" panose="020F0502020204030204" pitchFamily="34" charset="0"/>
              </a:rPr>
              <a:t>Objetivo principal</a:t>
            </a:r>
            <a:r>
              <a:rPr lang="es-MX" sz="2800" dirty="0" smtClean="0">
                <a:latin typeface="Calibri" panose="020F0502020204030204" pitchFamily="34" charset="0"/>
              </a:rPr>
              <a:t/>
            </a:r>
            <a:br>
              <a:rPr lang="es-MX" sz="2800" dirty="0" smtClean="0">
                <a:latin typeface="Calibri" panose="020F0502020204030204" pitchFamily="34" charset="0"/>
              </a:rPr>
            </a:br>
            <a:r>
              <a:rPr lang="es-MX" sz="2800" dirty="0" smtClean="0">
                <a:latin typeface="Calibri" panose="020F0502020204030204" pitchFamily="34" charset="0"/>
              </a:rPr>
              <a:t>(Cambio que busca alcanzar con el cumplimiento del compromiso)</a:t>
            </a:r>
            <a:endParaRPr lang="es-MX" sz="3200" dirty="0"/>
          </a:p>
        </p:txBody>
      </p:sp>
      <p:sp>
        <p:nvSpPr>
          <p:cNvPr id="3" name="4 Rectángulo"/>
          <p:cNvSpPr/>
          <p:nvPr/>
        </p:nvSpPr>
        <p:spPr>
          <a:xfrm>
            <a:off x="1161138" y="2643389"/>
            <a:ext cx="9079606" cy="2554545"/>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defRPr/>
            </a:pPr>
            <a:endParaRPr lang="es-MX" sz="2000" dirty="0" smtClean="0">
              <a:latin typeface="Calibri" panose="020F0502020204030204" pitchFamily="34" charset="0"/>
              <a:cs typeface="Arial" pitchFamily="34" charset="0"/>
            </a:endParaRPr>
          </a:p>
          <a:p>
            <a:pPr>
              <a:defRPr/>
            </a:pPr>
            <a:endParaRPr lang="es-MX" sz="2000" dirty="0">
              <a:latin typeface="Calibri" panose="020F0502020204030204" pitchFamily="34" charset="0"/>
              <a:cs typeface="Arial" pitchFamily="34" charset="0"/>
            </a:endParaRPr>
          </a:p>
          <a:p>
            <a:pPr>
              <a:defRPr/>
            </a:pPr>
            <a:r>
              <a:rPr lang="es-MX" sz="2000" dirty="0" smtClean="0">
                <a:latin typeface="Calibri" panose="020F0502020204030204" pitchFamily="34" charset="0"/>
                <a:cs typeface="Arial" pitchFamily="34" charset="0"/>
              </a:rPr>
              <a:t>A través de negociaciones directas con los dueños de los obradores se propone:</a:t>
            </a:r>
            <a:endParaRPr lang="es-MX" sz="2000" dirty="0">
              <a:latin typeface="Calibri" panose="020F0502020204030204" pitchFamily="34" charset="0"/>
              <a:cs typeface="Arial" pitchFamily="34" charset="0"/>
            </a:endParaRPr>
          </a:p>
          <a:p>
            <a:pPr>
              <a:defRPr/>
            </a:pPr>
            <a:endParaRPr lang="es-MX" sz="2000" dirty="0">
              <a:latin typeface="Calibri" panose="020F0502020204030204" pitchFamily="34" charset="0"/>
              <a:cs typeface="Arial" pitchFamily="34" charset="0"/>
            </a:endParaRPr>
          </a:p>
          <a:p>
            <a:pPr marL="342900" indent="-342900">
              <a:buFontTx/>
              <a:buAutoNum type="alphaUcParenR"/>
              <a:defRPr/>
            </a:pPr>
            <a:r>
              <a:rPr lang="es-MX" sz="2000" dirty="0" smtClean="0">
                <a:latin typeface="Calibri" panose="020F0502020204030204" pitchFamily="34" charset="0"/>
                <a:cs typeface="Arial" pitchFamily="34" charset="0"/>
              </a:rPr>
              <a:t>Cambio de giro, propuesta de algún proyecto productivo.</a:t>
            </a:r>
          </a:p>
          <a:p>
            <a:pPr marL="342900" indent="-342900">
              <a:buFontTx/>
              <a:buAutoNum type="alphaUcParenR"/>
              <a:defRPr/>
            </a:pPr>
            <a:r>
              <a:rPr lang="es-MX" sz="2000" dirty="0" smtClean="0">
                <a:latin typeface="Calibri" panose="020F0502020204030204" pitchFamily="34" charset="0"/>
                <a:cs typeface="Arial" pitchFamily="34" charset="0"/>
              </a:rPr>
              <a:t>Elaboración de Block </a:t>
            </a:r>
            <a:endParaRPr lang="es-MX" sz="2000" dirty="0">
              <a:latin typeface="Calibri" panose="020F0502020204030204" pitchFamily="34" charset="0"/>
              <a:cs typeface="Arial" pitchFamily="34" charset="0"/>
            </a:endParaRPr>
          </a:p>
          <a:p>
            <a:pPr marL="342900" indent="-342900">
              <a:buFontTx/>
              <a:buAutoNum type="alphaUcParenR"/>
              <a:defRPr/>
            </a:pPr>
            <a:r>
              <a:rPr lang="es-MX" sz="2000" dirty="0" smtClean="0">
                <a:latin typeface="Calibri" panose="020F0502020204030204" pitchFamily="34" charset="0"/>
                <a:cs typeface="Arial" pitchFamily="34" charset="0"/>
              </a:rPr>
              <a:t>Reubicación al Parque Industrial Ladrillero</a:t>
            </a:r>
            <a:endParaRPr lang="es-MX" sz="2000" dirty="0">
              <a:latin typeface="Calibri" panose="020F0502020204030204" pitchFamily="34" charset="0"/>
              <a:cs typeface="Arial" pitchFamily="34" charset="0"/>
            </a:endParaRPr>
          </a:p>
          <a:p>
            <a:pPr>
              <a:defRPr/>
            </a:pPr>
            <a:endParaRPr lang="es-MX" sz="2000" dirty="0" smtClean="0">
              <a:latin typeface="Arial" pitchFamily="34" charset="0"/>
              <a:cs typeface="Arial" pitchFamily="34" charset="0"/>
            </a:endParaRPr>
          </a:p>
        </p:txBody>
      </p:sp>
      <p:sp>
        <p:nvSpPr>
          <p:cNvPr id="4" name="Rectángulo 3"/>
          <p:cNvSpPr/>
          <p:nvPr/>
        </p:nvSpPr>
        <p:spPr>
          <a:xfrm>
            <a:off x="1161138" y="2845089"/>
            <a:ext cx="2684068" cy="369332"/>
          </a:xfrm>
          <a:prstGeom prst="rect">
            <a:avLst/>
          </a:prstGeom>
        </p:spPr>
        <p:txBody>
          <a:bodyPr wrap="none">
            <a:spAutoFit/>
          </a:bodyPr>
          <a:lstStyle/>
          <a:p>
            <a:r>
              <a:rPr lang="es-MX" altLang="es-MX" b="1" dirty="0" smtClean="0">
                <a:latin typeface="Calibri" panose="020F0502020204030204" pitchFamily="34" charset="0"/>
                <a:cs typeface="Arial" panose="020B0604020202020204" pitchFamily="34" charset="0"/>
              </a:rPr>
              <a:t>¿QUE </a:t>
            </a:r>
            <a:r>
              <a:rPr lang="es-MX" altLang="es-MX" b="1" dirty="0">
                <a:latin typeface="Calibri" panose="020F0502020204030204" pitchFamily="34" charset="0"/>
                <a:cs typeface="Arial" panose="020B0604020202020204" pitchFamily="34" charset="0"/>
              </a:rPr>
              <a:t>SE ESTA HACIENDO?</a:t>
            </a:r>
          </a:p>
        </p:txBody>
      </p:sp>
    </p:spTree>
    <p:extLst>
      <p:ext uri="{BB962C8B-B14F-4D97-AF65-F5344CB8AC3E}">
        <p14:creationId xmlns:p14="http://schemas.microsoft.com/office/powerpoint/2010/main" val="6253637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Rectángulo"/>
          <p:cNvSpPr/>
          <p:nvPr/>
        </p:nvSpPr>
        <p:spPr>
          <a:xfrm>
            <a:off x="1076460" y="1046526"/>
            <a:ext cx="9079606" cy="1015663"/>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MX" sz="2800" b="1" dirty="0" smtClean="0">
                <a:solidFill>
                  <a:schemeClr val="accent1"/>
                </a:solidFill>
                <a:latin typeface="Calibri" panose="020F0502020204030204" pitchFamily="34" charset="0"/>
              </a:rPr>
              <a:t>Compromiso</a:t>
            </a:r>
            <a:r>
              <a:rPr lang="es-MX" sz="2800" dirty="0" smtClean="0"/>
              <a:t/>
            </a:r>
            <a:br>
              <a:rPr lang="es-MX" sz="2800" dirty="0" smtClean="0"/>
            </a:br>
            <a:r>
              <a:rPr lang="es-MX" sz="2800" dirty="0" smtClean="0">
                <a:latin typeface="Calibri" panose="020F0502020204030204" pitchFamily="34" charset="0"/>
              </a:rPr>
              <a:t>(Descripción detallada del compromiso</a:t>
            </a:r>
            <a:r>
              <a:rPr lang="es-MX" sz="3200" dirty="0" smtClean="0">
                <a:latin typeface="Calibri" panose="020F0502020204030204" pitchFamily="34" charset="0"/>
              </a:rPr>
              <a:t>)</a:t>
            </a:r>
            <a:endParaRPr lang="es-MX" sz="3200" dirty="0"/>
          </a:p>
        </p:txBody>
      </p:sp>
      <p:sp>
        <p:nvSpPr>
          <p:cNvPr id="3" name="4 Rectángulo"/>
          <p:cNvSpPr/>
          <p:nvPr/>
        </p:nvSpPr>
        <p:spPr>
          <a:xfrm>
            <a:off x="1076460" y="3156515"/>
            <a:ext cx="9079606" cy="1200329"/>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lvl="0" algn="ctr"/>
            <a:endParaRPr lang="es-MX" sz="2000" dirty="0" smtClean="0">
              <a:latin typeface="Calibri" panose="020F0502020204030204" pitchFamily="34" charset="0"/>
            </a:endParaRPr>
          </a:p>
          <a:p>
            <a:pPr lvl="0" algn="ctr"/>
            <a:r>
              <a:rPr lang="es-MX" sz="2000" dirty="0" smtClean="0">
                <a:latin typeface="Calibri" panose="020F0502020204030204" pitchFamily="34" charset="0"/>
              </a:rPr>
              <a:t>Reubicación y reconversión tecnológica de las ladrilleras. </a:t>
            </a:r>
          </a:p>
          <a:p>
            <a:pPr algn="ctr"/>
            <a:endParaRPr lang="es-MX" sz="3200" dirty="0"/>
          </a:p>
        </p:txBody>
      </p:sp>
    </p:spTree>
    <p:extLst>
      <p:ext uri="{BB962C8B-B14F-4D97-AF65-F5344CB8AC3E}">
        <p14:creationId xmlns:p14="http://schemas.microsoft.com/office/powerpoint/2010/main" val="18841896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Rectángulo"/>
          <p:cNvSpPr/>
          <p:nvPr/>
        </p:nvSpPr>
        <p:spPr>
          <a:xfrm>
            <a:off x="1179491" y="917738"/>
            <a:ext cx="9079606" cy="1015663"/>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MX" sz="2800" b="1" dirty="0" smtClean="0">
                <a:solidFill>
                  <a:schemeClr val="accent1"/>
                </a:solidFill>
                <a:latin typeface="Calibri" panose="020F0502020204030204" pitchFamily="34" charset="0"/>
              </a:rPr>
              <a:t>Compromiso</a:t>
            </a:r>
            <a:r>
              <a:rPr lang="es-MX" sz="2800" dirty="0" smtClean="0"/>
              <a:t/>
            </a:r>
            <a:br>
              <a:rPr lang="es-MX" sz="2800" dirty="0" smtClean="0"/>
            </a:br>
            <a:r>
              <a:rPr lang="es-MX" sz="2800" dirty="0" smtClean="0">
                <a:latin typeface="Calibri" panose="020F0502020204030204" pitchFamily="34" charset="0"/>
              </a:rPr>
              <a:t>(Descripción detallada del compromiso</a:t>
            </a:r>
            <a:r>
              <a:rPr lang="es-MX" sz="3200" dirty="0" smtClean="0">
                <a:latin typeface="Calibri" panose="020F0502020204030204" pitchFamily="34" charset="0"/>
              </a:rPr>
              <a:t>)</a:t>
            </a:r>
            <a:endParaRPr lang="es-MX" sz="3200" dirty="0"/>
          </a:p>
        </p:txBody>
      </p:sp>
      <p:sp>
        <p:nvSpPr>
          <p:cNvPr id="6" name="4 Rectángulo"/>
          <p:cNvSpPr/>
          <p:nvPr/>
        </p:nvSpPr>
        <p:spPr>
          <a:xfrm>
            <a:off x="1179491" y="3082136"/>
            <a:ext cx="9079606" cy="2554545"/>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ctr"/>
            <a:endParaRPr lang="es-MX" sz="3200" dirty="0" smtClean="0">
              <a:solidFill>
                <a:schemeClr val="tx1"/>
              </a:solidFill>
            </a:endParaRPr>
          </a:p>
          <a:p>
            <a:pPr algn="ctr"/>
            <a:endParaRPr lang="es-MX" sz="3200" dirty="0">
              <a:solidFill>
                <a:schemeClr val="tx1"/>
              </a:solidFill>
            </a:endParaRPr>
          </a:p>
          <a:p>
            <a:pPr algn="ctr"/>
            <a:endParaRPr lang="es-MX" sz="3200" dirty="0" smtClean="0">
              <a:solidFill>
                <a:schemeClr val="tx1"/>
              </a:solidFill>
            </a:endParaRPr>
          </a:p>
          <a:p>
            <a:pPr algn="ctr"/>
            <a:endParaRPr lang="es-MX" sz="3200" dirty="0">
              <a:solidFill>
                <a:schemeClr val="tx1"/>
              </a:solidFill>
            </a:endParaRPr>
          </a:p>
          <a:p>
            <a:pPr algn="ctr"/>
            <a:endParaRPr lang="es-MX" sz="3200" dirty="0">
              <a:solidFill>
                <a:schemeClr val="tx1"/>
              </a:solidFill>
            </a:endParaRPr>
          </a:p>
        </p:txBody>
      </p:sp>
      <p:sp>
        <p:nvSpPr>
          <p:cNvPr id="7" name="Rectángulo 6"/>
          <p:cNvSpPr/>
          <p:nvPr/>
        </p:nvSpPr>
        <p:spPr>
          <a:xfrm>
            <a:off x="1606103" y="3389912"/>
            <a:ext cx="8226381" cy="1938992"/>
          </a:xfrm>
          <a:prstGeom prst="rect">
            <a:avLst/>
          </a:prstGeom>
        </p:spPr>
        <p:txBody>
          <a:bodyPr wrap="square">
            <a:spAutoFit/>
          </a:bodyPr>
          <a:lstStyle/>
          <a:p>
            <a:pPr algn="just"/>
            <a:r>
              <a:rPr lang="es-MX" altLang="es-MX" sz="2000" dirty="0" smtClean="0">
                <a:latin typeface="Calibri" panose="020F0502020204030204" pitchFamily="34" charset="0"/>
                <a:cs typeface="Arial" panose="020B0604020202020204" pitchFamily="34" charset="0"/>
              </a:rPr>
              <a:t>Aunque se cuenta con varios obradores tradicionales en el Parque Industrial Ladrillero, no se pretende cambiar la contaminación de un lugar a otro, si no que además de la reubicación se propone la </a:t>
            </a:r>
            <a:r>
              <a:rPr lang="es-MX" altLang="es-MX" sz="2000" b="1" dirty="0" smtClean="0">
                <a:latin typeface="Calibri" panose="020F0502020204030204" pitchFamily="34" charset="0"/>
                <a:cs typeface="Arial" panose="020B0604020202020204" pitchFamily="34" charset="0"/>
              </a:rPr>
              <a:t>reconversión tecnológica </a:t>
            </a:r>
            <a:r>
              <a:rPr lang="es-MX" altLang="es-MX" sz="2000" dirty="0" smtClean="0">
                <a:latin typeface="Calibri" panose="020F0502020204030204" pitchFamily="34" charset="0"/>
                <a:cs typeface="Arial" panose="020B0604020202020204" pitchFamily="34" charset="0"/>
              </a:rPr>
              <a:t>utilizando obradores ecológicos que reducen considerablemente la contaminación ambiental.</a:t>
            </a:r>
          </a:p>
          <a:p>
            <a:pPr algn="just"/>
            <a:endParaRPr lang="es-MX" altLang="es-MX" sz="2000" dirty="0" smtClean="0">
              <a:solidFill>
                <a:schemeClr val="bg1"/>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374193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5768" y="778103"/>
            <a:ext cx="8525815" cy="5371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18918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000" b="1" dirty="0" smtClean="0">
                <a:solidFill>
                  <a:schemeClr val="accent1"/>
                </a:solidFill>
                <a:latin typeface="Calibri" panose="020F0502020204030204" pitchFamily="34" charset="0"/>
              </a:rPr>
              <a:t/>
            </a:r>
            <a:br>
              <a:rPr lang="es-MX" sz="4000" b="1" dirty="0" smtClean="0">
                <a:solidFill>
                  <a:schemeClr val="accent1"/>
                </a:solidFill>
                <a:latin typeface="Calibri" panose="020F0502020204030204" pitchFamily="34" charset="0"/>
              </a:rPr>
            </a:br>
            <a:r>
              <a:rPr lang="es-MX" sz="4000" b="1" dirty="0" smtClean="0">
                <a:solidFill>
                  <a:schemeClr val="accent1"/>
                </a:solidFill>
                <a:latin typeface="Calibri" panose="020F0502020204030204" pitchFamily="34" charset="0"/>
              </a:rPr>
              <a:t>Plantilla </a:t>
            </a:r>
            <a:r>
              <a:rPr lang="es-MX" sz="4000" b="1" dirty="0">
                <a:solidFill>
                  <a:schemeClr val="accent1"/>
                </a:solidFill>
                <a:latin typeface="Calibri" panose="020F0502020204030204" pitchFamily="34" charset="0"/>
              </a:rPr>
              <a:t>de Compromisos:</a:t>
            </a:r>
            <a:r>
              <a:rPr lang="es-MX" dirty="0"/>
              <a:t/>
            </a:r>
            <a:br>
              <a:rPr lang="es-MX" dirty="0"/>
            </a:br>
            <a:r>
              <a:rPr lang="es-MX" sz="3100" dirty="0">
                <a:latin typeface="Calibri" panose="020F0502020204030204" pitchFamily="34" charset="0"/>
              </a:rPr>
              <a:t>Para cada compromiso deberá llenarse la siguiente plantilla.</a:t>
            </a:r>
            <a:r>
              <a:rPr lang="es-MX" dirty="0"/>
              <a:t/>
            </a:r>
            <a:br>
              <a:rPr lang="es-MX" dirty="0"/>
            </a:br>
            <a:endParaRPr lang="es-MX"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1021231278"/>
              </p:ext>
            </p:extLst>
          </p:nvPr>
        </p:nvGraphicFramePr>
        <p:xfrm>
          <a:off x="1115097" y="2498501"/>
          <a:ext cx="9947854" cy="3652774"/>
        </p:xfrm>
        <a:graphic>
          <a:graphicData uri="http://schemas.openxmlformats.org/drawingml/2006/table">
            <a:tbl>
              <a:tblPr firstRow="1" firstCol="1" bandRow="1">
                <a:tableStyleId>{5C22544A-7EE6-4342-B048-85BDC9FD1C3A}</a:tableStyleId>
              </a:tblPr>
              <a:tblGrid>
                <a:gridCol w="2486737"/>
                <a:gridCol w="2486737"/>
                <a:gridCol w="2486737"/>
                <a:gridCol w="2487643"/>
              </a:tblGrid>
              <a:tr h="2082236">
                <a:tc>
                  <a:txBody>
                    <a:bodyPr/>
                    <a:lstStyle/>
                    <a:p>
                      <a:pPr algn="ctr">
                        <a:lnSpc>
                          <a:spcPct val="107000"/>
                        </a:lnSpc>
                        <a:spcAft>
                          <a:spcPts val="0"/>
                        </a:spcAft>
                      </a:pPr>
                      <a:r>
                        <a:rPr lang="es-MX" sz="1600" dirty="0">
                          <a:solidFill>
                            <a:schemeClr val="bg1"/>
                          </a:solidFill>
                          <a:effectLst/>
                          <a:latin typeface="Calibri" panose="020F0502020204030204" pitchFamily="34" charset="0"/>
                        </a:rPr>
                        <a:t> </a:t>
                      </a:r>
                    </a:p>
                    <a:p>
                      <a:pPr algn="ctr">
                        <a:lnSpc>
                          <a:spcPct val="107000"/>
                        </a:lnSpc>
                        <a:spcAft>
                          <a:spcPts val="0"/>
                        </a:spcAft>
                      </a:pPr>
                      <a:r>
                        <a:rPr lang="es-MX" sz="2000" dirty="0">
                          <a:solidFill>
                            <a:schemeClr val="bg1"/>
                          </a:solidFill>
                          <a:effectLst/>
                          <a:latin typeface="Calibri" panose="020F0502020204030204" pitchFamily="34" charset="0"/>
                        </a:rPr>
                        <a:t>Actividad</a:t>
                      </a:r>
                    </a:p>
                    <a:p>
                      <a:pPr algn="ctr">
                        <a:lnSpc>
                          <a:spcPct val="107000"/>
                        </a:lnSpc>
                        <a:spcAft>
                          <a:spcPts val="0"/>
                        </a:spcAft>
                      </a:pPr>
                      <a:r>
                        <a:rPr lang="es-MX" sz="2000" dirty="0">
                          <a:solidFill>
                            <a:schemeClr val="bg1"/>
                          </a:solidFill>
                          <a:effectLst/>
                          <a:latin typeface="Calibri" panose="020F0502020204030204" pitchFamily="34" charset="0"/>
                        </a:rPr>
                        <a:t> </a:t>
                      </a:r>
                    </a:p>
                    <a:p>
                      <a:pPr algn="ctr">
                        <a:lnSpc>
                          <a:spcPct val="107000"/>
                        </a:lnSpc>
                        <a:spcAft>
                          <a:spcPts val="0"/>
                        </a:spcAft>
                      </a:pPr>
                      <a:r>
                        <a:rPr lang="es-MX" sz="1400" dirty="0">
                          <a:solidFill>
                            <a:schemeClr val="bg1"/>
                          </a:solidFill>
                          <a:effectLst/>
                          <a:latin typeface="Calibri" panose="020F0502020204030204" pitchFamily="34" charset="0"/>
                        </a:rPr>
                        <a:t> </a:t>
                      </a:r>
                    </a:p>
                    <a:p>
                      <a:pPr algn="ctr">
                        <a:lnSpc>
                          <a:spcPct val="107000"/>
                        </a:lnSpc>
                        <a:spcAft>
                          <a:spcPts val="0"/>
                        </a:spcAft>
                      </a:pPr>
                      <a:r>
                        <a:rPr lang="es-MX" sz="1400" dirty="0">
                          <a:solidFill>
                            <a:schemeClr val="bg1"/>
                          </a:solidFill>
                          <a:effectLst/>
                          <a:latin typeface="Calibri" panose="020F0502020204030204" pitchFamily="34" charset="0"/>
                        </a:rPr>
                        <a:t>(Descripción de cada actividad que se realizará para el cumplimiento del compromiso)</a:t>
                      </a:r>
                    </a:p>
                    <a:p>
                      <a:pPr algn="ctr">
                        <a:lnSpc>
                          <a:spcPct val="107000"/>
                        </a:lnSpc>
                        <a:spcAft>
                          <a:spcPts val="0"/>
                        </a:spcAft>
                      </a:pPr>
                      <a:r>
                        <a:rPr lang="es-MX" sz="1600" dirty="0">
                          <a:solidFill>
                            <a:schemeClr val="bg1"/>
                          </a:solidFill>
                          <a:effectLst/>
                          <a:latin typeface="Calibri" panose="020F0502020204030204" pitchFamily="34" charset="0"/>
                        </a:rPr>
                        <a:t> </a:t>
                      </a:r>
                      <a:endParaRPr lang="es-MX"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solidFill>
                            <a:schemeClr val="bg1"/>
                          </a:solidFill>
                          <a:effectLst/>
                          <a:latin typeface="Calibri" panose="020F0502020204030204" pitchFamily="34" charset="0"/>
                        </a:rPr>
                        <a:t> </a:t>
                      </a:r>
                    </a:p>
                    <a:p>
                      <a:pPr algn="ctr">
                        <a:lnSpc>
                          <a:spcPct val="107000"/>
                        </a:lnSpc>
                        <a:spcAft>
                          <a:spcPts val="0"/>
                        </a:spcAft>
                      </a:pPr>
                      <a:r>
                        <a:rPr lang="es-MX" sz="2000" dirty="0">
                          <a:solidFill>
                            <a:schemeClr val="bg1"/>
                          </a:solidFill>
                          <a:effectLst/>
                          <a:latin typeface="Calibri" panose="020F0502020204030204" pitchFamily="34" charset="0"/>
                        </a:rPr>
                        <a:t>Responsable de la actividad</a:t>
                      </a:r>
                    </a:p>
                    <a:p>
                      <a:pPr algn="ctr">
                        <a:lnSpc>
                          <a:spcPct val="107000"/>
                        </a:lnSpc>
                        <a:spcAft>
                          <a:spcPts val="0"/>
                        </a:spcAft>
                      </a:pPr>
                      <a:r>
                        <a:rPr lang="es-MX" sz="2000" dirty="0">
                          <a:solidFill>
                            <a:schemeClr val="bg1"/>
                          </a:solidFill>
                          <a:effectLst/>
                          <a:latin typeface="Calibri" panose="020F0502020204030204" pitchFamily="34" charset="0"/>
                        </a:rPr>
                        <a:t> </a:t>
                      </a:r>
                    </a:p>
                    <a:p>
                      <a:pPr algn="ctr">
                        <a:lnSpc>
                          <a:spcPct val="107000"/>
                        </a:lnSpc>
                        <a:spcAft>
                          <a:spcPts val="0"/>
                        </a:spcAft>
                      </a:pPr>
                      <a:r>
                        <a:rPr lang="es-MX" sz="1400" dirty="0">
                          <a:solidFill>
                            <a:schemeClr val="bg1"/>
                          </a:solidFill>
                          <a:effectLst/>
                          <a:latin typeface="Calibri" panose="020F0502020204030204" pitchFamily="34" charset="0"/>
                        </a:rPr>
                        <a:t>(Nombre del responsable e institución que representa)</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solidFill>
                            <a:schemeClr val="bg1"/>
                          </a:solidFill>
                          <a:effectLst/>
                          <a:latin typeface="Calibri" panose="020F0502020204030204" pitchFamily="34" charset="0"/>
                        </a:rPr>
                        <a:t> </a:t>
                      </a:r>
                    </a:p>
                    <a:p>
                      <a:pPr algn="ctr">
                        <a:lnSpc>
                          <a:spcPct val="107000"/>
                        </a:lnSpc>
                        <a:spcAft>
                          <a:spcPts val="0"/>
                        </a:spcAft>
                      </a:pPr>
                      <a:r>
                        <a:rPr lang="es-MX" sz="2000" dirty="0">
                          <a:solidFill>
                            <a:schemeClr val="bg1"/>
                          </a:solidFill>
                          <a:effectLst/>
                          <a:latin typeface="Calibri" panose="020F0502020204030204" pitchFamily="34" charset="0"/>
                        </a:rPr>
                        <a:t>Fecha de cumplimento comprometida</a:t>
                      </a:r>
                    </a:p>
                    <a:p>
                      <a:pPr algn="ctr">
                        <a:lnSpc>
                          <a:spcPct val="107000"/>
                        </a:lnSpc>
                        <a:spcAft>
                          <a:spcPts val="0"/>
                        </a:spcAft>
                      </a:pPr>
                      <a:r>
                        <a:rPr lang="es-MX" sz="1400" dirty="0">
                          <a:solidFill>
                            <a:schemeClr val="bg1"/>
                          </a:solidFill>
                          <a:effectLst/>
                          <a:latin typeface="Calibri" panose="020F0502020204030204" pitchFamily="34" charset="0"/>
                        </a:rPr>
                        <a:t>(d/m/a)</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solidFill>
                            <a:schemeClr val="bg1"/>
                          </a:solidFill>
                          <a:effectLst/>
                          <a:latin typeface="Calibri" panose="020F0502020204030204" pitchFamily="34" charset="0"/>
                        </a:rPr>
                        <a:t> </a:t>
                      </a:r>
                    </a:p>
                    <a:p>
                      <a:pPr algn="ctr">
                        <a:lnSpc>
                          <a:spcPct val="107000"/>
                        </a:lnSpc>
                        <a:spcAft>
                          <a:spcPts val="0"/>
                        </a:spcAft>
                      </a:pPr>
                      <a:r>
                        <a:rPr lang="es-MX" sz="2000" dirty="0">
                          <a:solidFill>
                            <a:schemeClr val="bg1"/>
                          </a:solidFill>
                          <a:effectLst/>
                          <a:latin typeface="Calibri" panose="020F0502020204030204" pitchFamily="34" charset="0"/>
                        </a:rPr>
                        <a:t>Medio de seguimiento de la actividad</a:t>
                      </a:r>
                    </a:p>
                    <a:p>
                      <a:pPr algn="ctr">
                        <a:lnSpc>
                          <a:spcPct val="107000"/>
                        </a:lnSpc>
                        <a:spcAft>
                          <a:spcPts val="0"/>
                        </a:spcAft>
                      </a:pPr>
                      <a:r>
                        <a:rPr lang="es-MX" sz="2000" dirty="0">
                          <a:solidFill>
                            <a:schemeClr val="bg1"/>
                          </a:solidFill>
                          <a:effectLst/>
                          <a:latin typeface="Calibri" panose="020F0502020204030204" pitchFamily="34" charset="0"/>
                        </a:rPr>
                        <a:t> </a:t>
                      </a:r>
                      <a:endParaRPr lang="es-MX"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395060">
                <a:tc>
                  <a:txBody>
                    <a:bodyPr/>
                    <a:lstStyle/>
                    <a:p>
                      <a:pPr>
                        <a:lnSpc>
                          <a:spcPct val="107000"/>
                        </a:lnSpc>
                        <a:spcAft>
                          <a:spcPts val="0"/>
                        </a:spcAft>
                      </a:pPr>
                      <a:r>
                        <a:rPr lang="es-MX" sz="1600" dirty="0">
                          <a:effectLst/>
                          <a:latin typeface="Calibri" panose="020F0502020204030204" pitchFamily="34" charset="0"/>
                        </a:rPr>
                        <a:t>Actividad 1.-</a:t>
                      </a:r>
                    </a:p>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Actualizar el Padrón único y abierto de plantas ladrilleras.</a:t>
                      </a:r>
                      <a:endParaRPr lang="es-MX" sz="1600" dirty="0">
                        <a:effectLst/>
                        <a:latin typeface="Calibri" panose="020F0502020204030204" pitchFamily="34" charset="0"/>
                      </a:endParaRPr>
                    </a:p>
                    <a:p>
                      <a:pPr>
                        <a:lnSpc>
                          <a:spcPct val="107000"/>
                        </a:lnSpc>
                        <a:spcAft>
                          <a:spcPts val="0"/>
                        </a:spcAft>
                      </a:pPr>
                      <a:r>
                        <a:rPr lang="es-MX" sz="1600" dirty="0">
                          <a:effectLst/>
                          <a:latin typeface="Calibri" panose="020F0502020204030204" pitchFamily="34" charset="0"/>
                        </a:rPr>
                        <a:t> </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Dirección Municipal de Medio Ambiente</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1-08-2015</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STTL</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444025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862886"/>
            <a:ext cx="9601196" cy="1423114"/>
          </a:xfrm>
        </p:spPr>
        <p:txBody>
          <a:bodyPr>
            <a:noAutofit/>
          </a:bodyPr>
          <a:lstStyle/>
          <a:p>
            <a:r>
              <a:rPr lang="es-MX" sz="3600" dirty="0" smtClean="0">
                <a:latin typeface="Calibri" panose="020F0502020204030204" pitchFamily="34" charset="0"/>
              </a:rPr>
              <a:t/>
            </a:r>
            <a:br>
              <a:rPr lang="es-MX" sz="3600" dirty="0" smtClean="0">
                <a:latin typeface="Calibri" panose="020F0502020204030204" pitchFamily="34" charset="0"/>
              </a:rPr>
            </a:br>
            <a:r>
              <a:rPr lang="es-MX" sz="3600" b="1" dirty="0" smtClean="0">
                <a:latin typeface="Calibri" panose="020F0502020204030204" pitchFamily="34" charset="0"/>
              </a:rPr>
              <a:t>Análisis de resultados de cada una de las mesas de trabajo.</a:t>
            </a:r>
            <a:r>
              <a:rPr lang="es-MX" sz="3600" dirty="0" smtClean="0">
                <a:latin typeface="Calibri" panose="020F0502020204030204" pitchFamily="34" charset="0"/>
              </a:rPr>
              <a:t/>
            </a:r>
            <a:br>
              <a:rPr lang="es-MX" sz="3600" dirty="0" smtClean="0">
                <a:latin typeface="Calibri" panose="020F0502020204030204" pitchFamily="34" charset="0"/>
              </a:rPr>
            </a:br>
            <a:endParaRPr lang="es-MX" sz="3600" dirty="0">
              <a:latin typeface="Calibri" panose="020F0502020204030204" pitchFamily="34" charset="0"/>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143365426"/>
              </p:ext>
            </p:extLst>
          </p:nvPr>
        </p:nvGraphicFramePr>
        <p:xfrm>
          <a:off x="1146220" y="2459865"/>
          <a:ext cx="9865216" cy="3425779"/>
        </p:xfrm>
        <a:graphic>
          <a:graphicData uri="http://schemas.openxmlformats.org/drawingml/2006/table">
            <a:tbl>
              <a:tblPr firstRow="1" firstCol="1" bandRow="1">
                <a:tableStyleId>{5C22544A-7EE6-4342-B048-85BDC9FD1C3A}</a:tableStyleId>
              </a:tblPr>
              <a:tblGrid>
                <a:gridCol w="3021177"/>
                <a:gridCol w="2372588"/>
                <a:gridCol w="2235262"/>
                <a:gridCol w="2236189"/>
              </a:tblGrid>
              <a:tr h="1042088">
                <a:tc>
                  <a:txBody>
                    <a:bodyPr/>
                    <a:lstStyle/>
                    <a:p>
                      <a:pPr algn="ctr">
                        <a:lnSpc>
                          <a:spcPct val="107000"/>
                        </a:lnSpc>
                        <a:spcAft>
                          <a:spcPts val="0"/>
                        </a:spcAft>
                      </a:pPr>
                      <a:r>
                        <a:rPr lang="es-MX" sz="2000" dirty="0">
                          <a:solidFill>
                            <a:schemeClr val="bg1"/>
                          </a:solidFill>
                          <a:effectLst/>
                          <a:latin typeface="Calibri" panose="020F0502020204030204" pitchFamily="34" charset="0"/>
                        </a:rPr>
                        <a:t> </a:t>
                      </a:r>
                    </a:p>
                    <a:p>
                      <a:pPr algn="ctr">
                        <a:lnSpc>
                          <a:spcPct val="107000"/>
                        </a:lnSpc>
                        <a:spcAft>
                          <a:spcPts val="0"/>
                        </a:spcAft>
                      </a:pPr>
                      <a:r>
                        <a:rPr lang="es-MX" sz="2000" dirty="0">
                          <a:solidFill>
                            <a:schemeClr val="bg1"/>
                          </a:solidFill>
                          <a:effectLst/>
                          <a:latin typeface="Calibri" panose="020F0502020204030204" pitchFamily="34" charset="0"/>
                        </a:rPr>
                        <a:t>MESA:</a:t>
                      </a:r>
                    </a:p>
                    <a:p>
                      <a:pPr algn="ctr">
                        <a:lnSpc>
                          <a:spcPct val="107000"/>
                        </a:lnSpc>
                        <a:spcAft>
                          <a:spcPts val="0"/>
                        </a:spcAft>
                      </a:pPr>
                      <a:r>
                        <a:rPr lang="es-MX" sz="2000" dirty="0">
                          <a:solidFill>
                            <a:schemeClr val="bg1"/>
                          </a:solidFill>
                          <a:effectLst/>
                          <a:latin typeface="Calibri" panose="020F0502020204030204" pitchFamily="34" charset="0"/>
                        </a:rPr>
                        <a:t> </a:t>
                      </a:r>
                      <a:endParaRPr lang="es-MX"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solidFill>
                            <a:schemeClr val="bg1"/>
                          </a:solidFill>
                          <a:effectLst/>
                          <a:latin typeface="Calibri" panose="020F0502020204030204" pitchFamily="34" charset="0"/>
                        </a:rPr>
                        <a:t> </a:t>
                      </a:r>
                    </a:p>
                    <a:p>
                      <a:pPr algn="ctr">
                        <a:lnSpc>
                          <a:spcPct val="107000"/>
                        </a:lnSpc>
                        <a:spcAft>
                          <a:spcPts val="0"/>
                        </a:spcAft>
                      </a:pPr>
                      <a:r>
                        <a:rPr lang="es-MX" sz="2000" dirty="0">
                          <a:solidFill>
                            <a:schemeClr val="bg1"/>
                          </a:solidFill>
                          <a:effectLst/>
                          <a:latin typeface="Calibri" panose="020F0502020204030204" pitchFamily="34" charset="0"/>
                        </a:rPr>
                        <a:t>PROPUESTA 1</a:t>
                      </a:r>
                      <a:endParaRPr lang="es-MX"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solidFill>
                            <a:schemeClr val="bg1"/>
                          </a:solidFill>
                          <a:effectLst/>
                          <a:latin typeface="Calibri" panose="020F0502020204030204" pitchFamily="34" charset="0"/>
                        </a:rPr>
                        <a:t> </a:t>
                      </a:r>
                    </a:p>
                    <a:p>
                      <a:pPr algn="ctr">
                        <a:lnSpc>
                          <a:spcPct val="107000"/>
                        </a:lnSpc>
                        <a:spcAft>
                          <a:spcPts val="0"/>
                        </a:spcAft>
                      </a:pPr>
                      <a:r>
                        <a:rPr lang="es-MX" sz="2000" dirty="0">
                          <a:solidFill>
                            <a:schemeClr val="bg1"/>
                          </a:solidFill>
                          <a:effectLst/>
                          <a:latin typeface="Calibri" panose="020F0502020204030204" pitchFamily="34" charset="0"/>
                        </a:rPr>
                        <a:t>PROPUESTA 2</a:t>
                      </a:r>
                      <a:endParaRPr lang="es-MX"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solidFill>
                            <a:schemeClr val="bg1"/>
                          </a:solidFill>
                          <a:effectLst/>
                          <a:latin typeface="Calibri" panose="020F0502020204030204" pitchFamily="34" charset="0"/>
                        </a:rPr>
                        <a:t> </a:t>
                      </a:r>
                    </a:p>
                    <a:p>
                      <a:pPr algn="ctr">
                        <a:lnSpc>
                          <a:spcPct val="107000"/>
                        </a:lnSpc>
                        <a:spcAft>
                          <a:spcPts val="0"/>
                        </a:spcAft>
                      </a:pPr>
                      <a:r>
                        <a:rPr lang="es-MX" sz="2000" dirty="0">
                          <a:solidFill>
                            <a:schemeClr val="bg1"/>
                          </a:solidFill>
                          <a:effectLst/>
                          <a:latin typeface="Calibri" panose="020F0502020204030204" pitchFamily="34" charset="0"/>
                        </a:rPr>
                        <a:t>PROPUESTA 3</a:t>
                      </a:r>
                      <a:endParaRPr lang="es-MX"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383691">
                <a:tc>
                  <a:txBody>
                    <a:bodyPr/>
                    <a:lstStyle/>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SEGURIDAD PÚBLICA</a:t>
                      </a:r>
                    </a:p>
                    <a:p>
                      <a:pPr algn="ctr">
                        <a:lnSpc>
                          <a:spcPct val="107000"/>
                        </a:lnSpc>
                        <a:spcAft>
                          <a:spcPts val="0"/>
                        </a:spcAft>
                      </a:pPr>
                      <a:r>
                        <a:rPr lang="es-MX" sz="2000" dirty="0">
                          <a:effectLst/>
                          <a:latin typeface="Calibri" panose="020F0502020204030204" pitchFamily="34" charset="0"/>
                        </a:rPr>
                        <a:t>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effectLst/>
                          <a:latin typeface="Calibri" panose="020F0502020204030204" pitchFamily="34" charset="0"/>
                        </a:rPr>
                        <a:t> </a:t>
                      </a:r>
                    </a:p>
                    <a:p>
                      <a:pPr>
                        <a:lnSpc>
                          <a:spcPct val="107000"/>
                        </a:lnSpc>
                        <a:spcAft>
                          <a:spcPts val="0"/>
                        </a:spcAft>
                      </a:pPr>
                      <a:r>
                        <a:rPr lang="es-MX" sz="2000" dirty="0">
                          <a:effectLst/>
                          <a:latin typeface="Calibri" panose="020F0502020204030204" pitchFamily="34" charset="0"/>
                        </a:rPr>
                        <a:t>Programa integral de prevención</a:t>
                      </a:r>
                    </a:p>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28 Puntos</a:t>
                      </a:r>
                    </a:p>
                    <a:p>
                      <a:pPr algn="ctr">
                        <a:lnSpc>
                          <a:spcPct val="107000"/>
                        </a:lnSpc>
                        <a:spcAft>
                          <a:spcPts val="0"/>
                        </a:spcAft>
                      </a:pPr>
                      <a:r>
                        <a:rPr lang="es-MX" sz="2000" dirty="0">
                          <a:effectLst/>
                          <a:latin typeface="Calibri" panose="020F0502020204030204" pitchFamily="34" charset="0"/>
                        </a:rPr>
                        <a:t>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effectLst/>
                          <a:latin typeface="Calibri" panose="020F0502020204030204" pitchFamily="34" charset="0"/>
                        </a:rPr>
                        <a:t> </a:t>
                      </a:r>
                    </a:p>
                    <a:p>
                      <a:pPr>
                        <a:lnSpc>
                          <a:spcPct val="107000"/>
                        </a:lnSpc>
                        <a:spcAft>
                          <a:spcPts val="0"/>
                        </a:spcAft>
                      </a:pPr>
                      <a:r>
                        <a:rPr lang="es-MX" sz="2000" dirty="0">
                          <a:effectLst/>
                          <a:latin typeface="Calibri" panose="020F0502020204030204" pitchFamily="34" charset="0"/>
                        </a:rPr>
                        <a:t>Fortalecer el programa de policía de proximidad</a:t>
                      </a:r>
                    </a:p>
                    <a:p>
                      <a:pP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12 Puntos </a:t>
                      </a:r>
                    </a:p>
                    <a:p>
                      <a:pPr algn="ctr">
                        <a:lnSpc>
                          <a:spcPct val="107000"/>
                        </a:lnSpc>
                        <a:spcAft>
                          <a:spcPts val="0"/>
                        </a:spcAft>
                      </a:pPr>
                      <a:r>
                        <a:rPr lang="es-MX" sz="2000" dirty="0">
                          <a:effectLst/>
                          <a:latin typeface="Calibri" panose="020F0502020204030204" pitchFamily="34" charset="0"/>
                        </a:rPr>
                        <a:t>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effectLst/>
                          <a:latin typeface="Calibri" panose="020F0502020204030204" pitchFamily="34" charset="0"/>
                        </a:rPr>
                        <a:t> </a:t>
                      </a:r>
                    </a:p>
                    <a:p>
                      <a:pPr>
                        <a:lnSpc>
                          <a:spcPct val="107000"/>
                        </a:lnSpc>
                        <a:spcAft>
                          <a:spcPts val="0"/>
                        </a:spcAft>
                      </a:pPr>
                      <a:r>
                        <a:rPr lang="es-MX" sz="2000" dirty="0">
                          <a:effectLst/>
                          <a:latin typeface="Calibri" panose="020F0502020204030204" pitchFamily="34" charset="0"/>
                        </a:rPr>
                        <a:t>Simplificación de trámites </a:t>
                      </a:r>
                    </a:p>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6 Puntos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2193965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000" b="1" dirty="0" smtClean="0">
                <a:solidFill>
                  <a:schemeClr val="accent1"/>
                </a:solidFill>
                <a:latin typeface="Calibri" panose="020F0502020204030204" pitchFamily="34" charset="0"/>
              </a:rPr>
              <a:t>Plantilla </a:t>
            </a:r>
            <a:r>
              <a:rPr lang="es-MX" sz="4000" b="1" dirty="0">
                <a:solidFill>
                  <a:schemeClr val="accent1"/>
                </a:solidFill>
                <a:latin typeface="Calibri" panose="020F0502020204030204" pitchFamily="34" charset="0"/>
              </a:rPr>
              <a:t>de Compromisos:</a:t>
            </a:r>
            <a:r>
              <a:rPr lang="es-MX" dirty="0"/>
              <a:t/>
            </a:r>
            <a:br>
              <a:rPr lang="es-MX" dirty="0"/>
            </a:br>
            <a:r>
              <a:rPr lang="es-MX" sz="3100" dirty="0">
                <a:latin typeface="Calibri" panose="020F0502020204030204" pitchFamily="34" charset="0"/>
              </a:rPr>
              <a:t>Para cada compromiso deberá llenarse la siguiente plantilla.</a:t>
            </a:r>
            <a:endParaRPr lang="es-MX" sz="31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45715718"/>
              </p:ext>
            </p:extLst>
          </p:nvPr>
        </p:nvGraphicFramePr>
        <p:xfrm>
          <a:off x="965916" y="2285999"/>
          <a:ext cx="10341736" cy="4044125"/>
        </p:xfrm>
        <a:graphic>
          <a:graphicData uri="http://schemas.openxmlformats.org/drawingml/2006/table">
            <a:tbl>
              <a:tblPr firstRow="1" firstCol="1" bandRow="1">
                <a:tableStyleId>{5C22544A-7EE6-4342-B048-85BDC9FD1C3A}</a:tableStyleId>
              </a:tblPr>
              <a:tblGrid>
                <a:gridCol w="2585198"/>
                <a:gridCol w="2585198"/>
                <a:gridCol w="2585198"/>
                <a:gridCol w="2586142"/>
              </a:tblGrid>
              <a:tr h="2069121">
                <a:tc>
                  <a:txBody>
                    <a:bodyPr/>
                    <a:lstStyle/>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Actividad</a:t>
                      </a:r>
                    </a:p>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400" dirty="0">
                          <a:effectLst/>
                          <a:latin typeface="Calibri" panose="020F0502020204030204" pitchFamily="34" charset="0"/>
                        </a:rPr>
                        <a:t>(Descripción de cada actividad que se realizará para el cumplimiento del compromiso)</a:t>
                      </a:r>
                    </a:p>
                    <a:p>
                      <a:pPr algn="ctr">
                        <a:lnSpc>
                          <a:spcPct val="107000"/>
                        </a:lnSpc>
                        <a:spcAft>
                          <a:spcPts val="0"/>
                        </a:spcAft>
                      </a:pPr>
                      <a:r>
                        <a:rPr lang="es-MX" sz="2000" dirty="0">
                          <a:effectLst/>
                          <a:latin typeface="Calibri" panose="020F0502020204030204" pitchFamily="34" charset="0"/>
                        </a:rPr>
                        <a:t>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Responsable de la actividad</a:t>
                      </a:r>
                    </a:p>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400" dirty="0">
                          <a:effectLst/>
                          <a:latin typeface="Calibri" panose="020F0502020204030204" pitchFamily="34" charset="0"/>
                        </a:rPr>
                        <a:t>(Nombre del responsable e institución que representa)</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Fecha de cumplimento comprometida</a:t>
                      </a:r>
                    </a:p>
                    <a:p>
                      <a:pPr algn="ctr">
                        <a:lnSpc>
                          <a:spcPct val="107000"/>
                        </a:lnSpc>
                        <a:spcAft>
                          <a:spcPts val="0"/>
                        </a:spcAft>
                      </a:pPr>
                      <a:r>
                        <a:rPr lang="es-MX" sz="1400" dirty="0">
                          <a:effectLst/>
                          <a:latin typeface="Calibri" panose="020F0502020204030204" pitchFamily="34" charset="0"/>
                        </a:rPr>
                        <a:t>(d/m/a)</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Medio de seguimiento de la actividad</a:t>
                      </a:r>
                    </a:p>
                    <a:p>
                      <a:pPr algn="ctr">
                        <a:lnSpc>
                          <a:spcPct val="107000"/>
                        </a:lnSpc>
                        <a:spcAft>
                          <a:spcPts val="0"/>
                        </a:spcAft>
                      </a:pPr>
                      <a:r>
                        <a:rPr lang="es-MX" sz="2000" dirty="0">
                          <a:effectLst/>
                          <a:latin typeface="Calibri" panose="020F0502020204030204" pitchFamily="34" charset="0"/>
                        </a:rPr>
                        <a:t>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704389">
                <a:tc>
                  <a:txBody>
                    <a:bodyPr/>
                    <a:lstStyle/>
                    <a:p>
                      <a:pPr>
                        <a:lnSpc>
                          <a:spcPct val="107000"/>
                        </a:lnSpc>
                        <a:spcAft>
                          <a:spcPts val="0"/>
                        </a:spcAft>
                      </a:pPr>
                      <a:r>
                        <a:rPr lang="es-MX" sz="1600" dirty="0">
                          <a:effectLst/>
                          <a:latin typeface="Calibri" panose="020F0502020204030204" pitchFamily="34" charset="0"/>
                        </a:rPr>
                        <a:t>Actividad 2.-</a:t>
                      </a:r>
                    </a:p>
                    <a:p>
                      <a:pP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Instrumentar cierre </a:t>
                      </a:r>
                      <a:r>
                        <a:rPr lang="es-MX" sz="1600" kern="1200" dirty="0" smtClean="0">
                          <a:effectLst/>
                          <a:latin typeface="Calibri" panose="020F0502020204030204" pitchFamily="34" charset="0"/>
                        </a:rPr>
                        <a:t>de </a:t>
                      </a:r>
                      <a:r>
                        <a:rPr lang="es-MX" sz="1600" kern="1200" smtClean="0">
                          <a:effectLst/>
                          <a:latin typeface="Calibri" panose="020F0502020204030204" pitchFamily="34" charset="0"/>
                        </a:rPr>
                        <a:t>ladrilleras informales y, en su caso,  </a:t>
                      </a:r>
                      <a:r>
                        <a:rPr lang="es-MX" sz="1600" kern="1200" dirty="0">
                          <a:effectLst/>
                          <a:latin typeface="Calibri" panose="020F0502020204030204" pitchFamily="34" charset="0"/>
                        </a:rPr>
                        <a:t>reubicación de plantas ladrilleras en el PIL</a:t>
                      </a:r>
                      <a:endParaRPr lang="es-MX" sz="1600" dirty="0">
                        <a:effectLst/>
                        <a:latin typeface="Calibri" panose="020F0502020204030204" pitchFamily="34" charset="0"/>
                      </a:endParaRPr>
                    </a:p>
                    <a:p>
                      <a:pPr>
                        <a:lnSpc>
                          <a:spcPct val="107000"/>
                        </a:lnSpc>
                        <a:spcAft>
                          <a:spcPts val="0"/>
                        </a:spcAft>
                      </a:pPr>
                      <a:r>
                        <a:rPr lang="es-MX" sz="1600" dirty="0">
                          <a:effectLst/>
                          <a:latin typeface="Calibri" panose="020F0502020204030204" pitchFamily="34" charset="0"/>
                        </a:rPr>
                        <a:t> </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Dirección Municipal de Medio Ambiente</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600" dirty="0">
                          <a:effectLst/>
                          <a:latin typeface="Calibri" panose="020F0502020204030204" pitchFamily="34" charset="0"/>
                        </a:rPr>
                        <a:t> </a:t>
                      </a:r>
                    </a:p>
                    <a:p>
                      <a:pP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31-12-2015</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600" dirty="0">
                          <a:effectLst/>
                          <a:latin typeface="Calibri" panose="020F0502020204030204" pitchFamily="34" charset="0"/>
                        </a:rPr>
                        <a:t> </a:t>
                      </a:r>
                    </a:p>
                    <a:p>
                      <a:pP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STTL</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2679098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000" b="1" dirty="0">
                <a:solidFill>
                  <a:schemeClr val="accent1"/>
                </a:solidFill>
                <a:latin typeface="Calibri" panose="020F0502020204030204" pitchFamily="34" charset="0"/>
              </a:rPr>
              <a:t>Plantilla de Compromisos:</a:t>
            </a:r>
            <a:r>
              <a:rPr lang="es-MX" sz="4000" dirty="0">
                <a:latin typeface="Calibri" panose="020F0502020204030204" pitchFamily="34" charset="0"/>
              </a:rPr>
              <a:t/>
            </a:r>
            <a:br>
              <a:rPr lang="es-MX" sz="4000" dirty="0">
                <a:latin typeface="Calibri" panose="020F0502020204030204" pitchFamily="34" charset="0"/>
              </a:rPr>
            </a:br>
            <a:r>
              <a:rPr lang="es-MX" sz="3100" dirty="0">
                <a:latin typeface="Calibri" panose="020F0502020204030204" pitchFamily="34" charset="0"/>
              </a:rPr>
              <a:t>Para cada compromiso deberá llenarse la siguiente plantilla.</a:t>
            </a:r>
            <a:endParaRPr lang="es-MX" sz="31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29497073"/>
              </p:ext>
            </p:extLst>
          </p:nvPr>
        </p:nvGraphicFramePr>
        <p:xfrm>
          <a:off x="1017431" y="2486789"/>
          <a:ext cx="10174311" cy="3617797"/>
        </p:xfrm>
        <a:graphic>
          <a:graphicData uri="http://schemas.openxmlformats.org/drawingml/2006/table">
            <a:tbl>
              <a:tblPr firstRow="1" firstCol="1" bandRow="1">
                <a:tableStyleId>{5C22544A-7EE6-4342-B048-85BDC9FD1C3A}</a:tableStyleId>
              </a:tblPr>
              <a:tblGrid>
                <a:gridCol w="2685474"/>
                <a:gridCol w="2495976"/>
                <a:gridCol w="2495976"/>
                <a:gridCol w="2496885"/>
              </a:tblGrid>
              <a:tr h="2281509">
                <a:tc>
                  <a:txBody>
                    <a:bodyPr/>
                    <a:lstStyle/>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Actividad</a:t>
                      </a:r>
                    </a:p>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1400" dirty="0">
                          <a:effectLst/>
                          <a:latin typeface="Calibri" panose="020F0502020204030204" pitchFamily="34" charset="0"/>
                        </a:rPr>
                        <a:t>(Descripción de cada actividad que se realizará para el cumplimiento del compromiso)</a:t>
                      </a:r>
                    </a:p>
                    <a:p>
                      <a:pPr algn="ctr">
                        <a:lnSpc>
                          <a:spcPct val="107000"/>
                        </a:lnSpc>
                        <a:spcAft>
                          <a:spcPts val="0"/>
                        </a:spcAft>
                      </a:pPr>
                      <a:r>
                        <a:rPr lang="es-MX" sz="1400" dirty="0">
                          <a:effectLst/>
                          <a:latin typeface="Calibri" panose="020F0502020204030204" pitchFamily="34" charset="0"/>
                        </a:rPr>
                        <a:t>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Responsable de la actividad</a:t>
                      </a:r>
                    </a:p>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1400" dirty="0">
                          <a:effectLst/>
                          <a:latin typeface="Calibri" panose="020F0502020204030204" pitchFamily="34" charset="0"/>
                        </a:rPr>
                        <a:t>(Nombre del responsable e institución que representa)</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Fecha de cumplimento comprometida</a:t>
                      </a:r>
                    </a:p>
                    <a:p>
                      <a:pPr algn="ctr">
                        <a:lnSpc>
                          <a:spcPct val="107000"/>
                        </a:lnSpc>
                        <a:spcAft>
                          <a:spcPts val="0"/>
                        </a:spcAft>
                      </a:pPr>
                      <a:r>
                        <a:rPr lang="es-MX" sz="1400" dirty="0">
                          <a:effectLst/>
                          <a:latin typeface="Calibri" panose="020F0502020204030204" pitchFamily="34" charset="0"/>
                        </a:rPr>
                        <a:t>(d/m/a)</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Medio de seguimiento de la actividad</a:t>
                      </a:r>
                    </a:p>
                    <a:p>
                      <a:pPr algn="ctr">
                        <a:lnSpc>
                          <a:spcPct val="107000"/>
                        </a:lnSpc>
                        <a:spcAft>
                          <a:spcPts val="0"/>
                        </a:spcAft>
                      </a:pPr>
                      <a:r>
                        <a:rPr lang="es-MX" sz="2000" dirty="0">
                          <a:effectLst/>
                          <a:latin typeface="Calibri" panose="020F0502020204030204" pitchFamily="34" charset="0"/>
                        </a:rPr>
                        <a:t>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336288">
                <a:tc>
                  <a:txBody>
                    <a:bodyPr/>
                    <a:lstStyle/>
                    <a:p>
                      <a:pPr>
                        <a:lnSpc>
                          <a:spcPct val="107000"/>
                        </a:lnSpc>
                        <a:spcAft>
                          <a:spcPts val="0"/>
                        </a:spcAft>
                      </a:pPr>
                      <a:r>
                        <a:rPr lang="es-MX" sz="1600" dirty="0">
                          <a:effectLst/>
                          <a:latin typeface="Calibri" panose="020F0502020204030204" pitchFamily="34" charset="0"/>
                        </a:rPr>
                        <a:t>Actividad 3.-</a:t>
                      </a:r>
                    </a:p>
                    <a:p>
                      <a:pP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Regular la comercialización del tabique</a:t>
                      </a:r>
                      <a:endParaRPr lang="es-MX" sz="1600" dirty="0">
                        <a:effectLst/>
                        <a:latin typeface="Calibri" panose="020F0502020204030204" pitchFamily="34" charset="0"/>
                      </a:endParaRPr>
                    </a:p>
                    <a:p>
                      <a:pPr>
                        <a:lnSpc>
                          <a:spcPct val="107000"/>
                        </a:lnSpc>
                        <a:spcAft>
                          <a:spcPts val="0"/>
                        </a:spcAft>
                      </a:pPr>
                      <a:r>
                        <a:rPr lang="es-MX" sz="1600" dirty="0">
                          <a:effectLst/>
                          <a:latin typeface="Calibri" panose="020F0502020204030204" pitchFamily="34" charset="0"/>
                        </a:rPr>
                        <a:t> </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Dirección Municipal de Fomento Económico</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31-12-2015</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STTL</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2658649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000" b="1" dirty="0">
                <a:solidFill>
                  <a:schemeClr val="accent1"/>
                </a:solidFill>
                <a:latin typeface="Calibri" panose="020F0502020204030204" pitchFamily="34" charset="0"/>
              </a:rPr>
              <a:t>Plantilla de Compromisos:</a:t>
            </a:r>
            <a:r>
              <a:rPr lang="es-MX" sz="5400" dirty="0">
                <a:latin typeface="Calibri" panose="020F0502020204030204" pitchFamily="34" charset="0"/>
              </a:rPr>
              <a:t/>
            </a:r>
            <a:br>
              <a:rPr lang="es-MX" sz="5400" dirty="0">
                <a:latin typeface="Calibri" panose="020F0502020204030204" pitchFamily="34" charset="0"/>
              </a:rPr>
            </a:br>
            <a:r>
              <a:rPr lang="es-MX" sz="3100" dirty="0">
                <a:latin typeface="Calibri" panose="020F0502020204030204" pitchFamily="34" charset="0"/>
              </a:rPr>
              <a:t>Para cada compromiso deberá llenarse la siguiente plantilla.</a:t>
            </a:r>
            <a:endParaRPr lang="es-MX" sz="31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09689754"/>
              </p:ext>
            </p:extLst>
          </p:nvPr>
        </p:nvGraphicFramePr>
        <p:xfrm>
          <a:off x="1017429" y="2524258"/>
          <a:ext cx="10225826" cy="3670480"/>
        </p:xfrm>
        <a:graphic>
          <a:graphicData uri="http://schemas.openxmlformats.org/drawingml/2006/table">
            <a:tbl>
              <a:tblPr firstRow="1" firstCol="1" bandRow="1">
                <a:tableStyleId>{5C22544A-7EE6-4342-B048-85BDC9FD1C3A}</a:tableStyleId>
              </a:tblPr>
              <a:tblGrid>
                <a:gridCol w="2556224"/>
                <a:gridCol w="2556224"/>
                <a:gridCol w="2556224"/>
                <a:gridCol w="2557154"/>
              </a:tblGrid>
              <a:tr h="2302688">
                <a:tc>
                  <a:txBody>
                    <a:bodyPr/>
                    <a:lstStyle/>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Actividad</a:t>
                      </a:r>
                    </a:p>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400" dirty="0">
                          <a:effectLst/>
                          <a:latin typeface="Calibri" panose="020F0502020204030204" pitchFamily="34" charset="0"/>
                        </a:rPr>
                        <a:t>(Descripción de cada actividad que se realizará para el cumplimiento del compromiso</a:t>
                      </a:r>
                      <a:r>
                        <a:rPr lang="es-MX" sz="1400" dirty="0" smtClean="0">
                          <a:effectLst/>
                          <a:latin typeface="Calibri" panose="020F0502020204030204" pitchFamily="34" charset="0"/>
                        </a:rPr>
                        <a:t>)</a:t>
                      </a:r>
                      <a:endParaRPr lang="es-MX" sz="1400" dirty="0">
                        <a:effectLst/>
                        <a:latin typeface="Calibri" panose="020F0502020204030204" pitchFamily="34" charset="0"/>
                      </a:endParaRPr>
                    </a:p>
                  </a:txBody>
                  <a:tcPr marL="68580" marR="68580" marT="0" marB="0"/>
                </a:tc>
                <a:tc>
                  <a:txBody>
                    <a:bodyPr/>
                    <a:lstStyle/>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Responsable de la actividad</a:t>
                      </a:r>
                    </a:p>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1400" dirty="0">
                          <a:effectLst/>
                          <a:latin typeface="Calibri" panose="020F0502020204030204" pitchFamily="34" charset="0"/>
                        </a:rPr>
                        <a:t>(Nombre del responsable e institución que representa)</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Fecha de cumplimento comprometida</a:t>
                      </a:r>
                    </a:p>
                    <a:p>
                      <a:pPr algn="ctr">
                        <a:lnSpc>
                          <a:spcPct val="107000"/>
                        </a:lnSpc>
                        <a:spcAft>
                          <a:spcPts val="0"/>
                        </a:spcAft>
                      </a:pPr>
                      <a:r>
                        <a:rPr lang="es-MX" sz="1400" dirty="0">
                          <a:effectLst/>
                          <a:latin typeface="Calibri" panose="020F0502020204030204" pitchFamily="34" charset="0"/>
                        </a:rPr>
                        <a:t>(d/m/a)</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Medio de seguimiento de la </a:t>
                      </a:r>
                      <a:r>
                        <a:rPr lang="es-MX" sz="2000" dirty="0" smtClean="0">
                          <a:effectLst/>
                          <a:latin typeface="Calibri" panose="020F0502020204030204" pitchFamily="34" charset="0"/>
                        </a:rPr>
                        <a:t>actividad</a:t>
                      </a:r>
                    </a:p>
                    <a:p>
                      <a:pPr algn="ctr">
                        <a:lnSpc>
                          <a:spcPct val="107000"/>
                        </a:lnSpc>
                        <a:spcAft>
                          <a:spcPts val="0"/>
                        </a:spcAft>
                      </a:pPr>
                      <a:r>
                        <a:rPr lang="es-MX" sz="2000" dirty="0" smtClean="0">
                          <a:effectLst/>
                          <a:latin typeface="Calibri" panose="020F0502020204030204" pitchFamily="34" charset="0"/>
                        </a:rPr>
                        <a:t>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367792">
                <a:tc>
                  <a:txBody>
                    <a:bodyPr/>
                    <a:lstStyle/>
                    <a:p>
                      <a:pPr>
                        <a:lnSpc>
                          <a:spcPct val="107000"/>
                        </a:lnSpc>
                        <a:spcAft>
                          <a:spcPts val="0"/>
                        </a:spcAft>
                      </a:pPr>
                      <a:r>
                        <a:rPr lang="es-MX" sz="1600" dirty="0">
                          <a:effectLst/>
                          <a:latin typeface="Calibri" panose="020F0502020204030204" pitchFamily="34" charset="0"/>
                        </a:rPr>
                        <a:t>Actividad 4.-</a:t>
                      </a:r>
                    </a:p>
                    <a:p>
                      <a:pP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Fortalecer la infraestructura del PIL para la total reubicación de </a:t>
                      </a:r>
                      <a:r>
                        <a:rPr lang="es-MX" sz="1600" kern="1200" dirty="0" smtClean="0">
                          <a:effectLst/>
                          <a:latin typeface="Calibri" panose="020F0502020204030204" pitchFamily="34" charset="0"/>
                        </a:rPr>
                        <a:t>ladrilleras</a:t>
                      </a:r>
                      <a:endParaRPr lang="es-MX" sz="1600" dirty="0">
                        <a:effectLst/>
                        <a:latin typeface="Calibri" panose="020F0502020204030204" pitchFamily="34" charset="0"/>
                      </a:endParaRPr>
                    </a:p>
                  </a:txBody>
                  <a:tcPr marL="68580" marR="68580" marT="0" marB="0"/>
                </a:tc>
                <a:tc>
                  <a:txBody>
                    <a:bodyPr/>
                    <a:lstStyle/>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Dirección de Obras Municipales</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 </a:t>
                      </a:r>
                      <a:endParaRPr lang="es-MX" sz="1600" dirty="0">
                        <a:effectLst/>
                        <a:latin typeface="Calibri" panose="020F0502020204030204" pitchFamily="34" charset="0"/>
                      </a:endParaRPr>
                    </a:p>
                    <a:p>
                      <a:pPr algn="ctr">
                        <a:lnSpc>
                          <a:spcPct val="107000"/>
                        </a:lnSpc>
                        <a:spcAft>
                          <a:spcPts val="0"/>
                        </a:spcAft>
                      </a:pPr>
                      <a:r>
                        <a:rPr lang="es-MX" sz="1600" kern="1200" dirty="0">
                          <a:effectLst/>
                          <a:latin typeface="Calibri" panose="020F0502020204030204" pitchFamily="34" charset="0"/>
                        </a:rPr>
                        <a:t>30-11-2015</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STTL</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7717511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000" b="1" dirty="0">
                <a:solidFill>
                  <a:schemeClr val="accent1"/>
                </a:solidFill>
                <a:latin typeface="Calibri" panose="020F0502020204030204" pitchFamily="34" charset="0"/>
              </a:rPr>
              <a:t>Plantilla de Compromisos:</a:t>
            </a:r>
            <a:r>
              <a:rPr lang="es-MX" sz="7200" dirty="0">
                <a:latin typeface="Calibri" panose="020F0502020204030204" pitchFamily="34" charset="0"/>
              </a:rPr>
              <a:t/>
            </a:r>
            <a:br>
              <a:rPr lang="es-MX" sz="7200" dirty="0">
                <a:latin typeface="Calibri" panose="020F0502020204030204" pitchFamily="34" charset="0"/>
              </a:rPr>
            </a:br>
            <a:r>
              <a:rPr lang="es-MX" sz="3100" dirty="0">
                <a:latin typeface="Calibri" panose="020F0502020204030204" pitchFamily="34" charset="0"/>
              </a:rPr>
              <a:t>Para cada compromiso deberá llenarse la siguiente plantilla.</a:t>
            </a:r>
            <a:endParaRPr lang="es-MX" sz="31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20669595"/>
              </p:ext>
            </p:extLst>
          </p:nvPr>
        </p:nvGraphicFramePr>
        <p:xfrm>
          <a:off x="862884" y="2474617"/>
          <a:ext cx="10444769" cy="3661112"/>
        </p:xfrm>
        <a:graphic>
          <a:graphicData uri="http://schemas.openxmlformats.org/drawingml/2006/table">
            <a:tbl>
              <a:tblPr firstRow="1" firstCol="1" bandRow="1">
                <a:tableStyleId>{5C22544A-7EE6-4342-B048-85BDC9FD1C3A}</a:tableStyleId>
              </a:tblPr>
              <a:tblGrid>
                <a:gridCol w="4228522"/>
                <a:gridCol w="1987131"/>
                <a:gridCol w="1987131"/>
                <a:gridCol w="2241985"/>
              </a:tblGrid>
              <a:tr h="1764119">
                <a:tc>
                  <a:txBody>
                    <a:bodyPr/>
                    <a:lstStyle/>
                    <a:p>
                      <a:pPr algn="ctr">
                        <a:lnSpc>
                          <a:spcPct val="107000"/>
                        </a:lnSpc>
                        <a:spcAft>
                          <a:spcPts val="0"/>
                        </a:spcAft>
                      </a:pPr>
                      <a:r>
                        <a:rPr lang="es-MX" sz="18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Actividad</a:t>
                      </a:r>
                    </a:p>
                    <a:p>
                      <a:pPr algn="ctr">
                        <a:lnSpc>
                          <a:spcPct val="107000"/>
                        </a:lnSpc>
                        <a:spcAft>
                          <a:spcPts val="0"/>
                        </a:spcAft>
                      </a:pPr>
                      <a:r>
                        <a:rPr lang="es-MX" sz="1800" dirty="0">
                          <a:effectLst/>
                          <a:latin typeface="Calibri" panose="020F0502020204030204" pitchFamily="34" charset="0"/>
                        </a:rPr>
                        <a:t>  </a:t>
                      </a:r>
                      <a:endParaRPr lang="es-MX" sz="1800" dirty="0" smtClean="0">
                        <a:effectLst/>
                        <a:latin typeface="Calibri" panose="020F0502020204030204" pitchFamily="34" charset="0"/>
                      </a:endParaRPr>
                    </a:p>
                    <a:p>
                      <a:pPr algn="ctr">
                        <a:lnSpc>
                          <a:spcPct val="107000"/>
                        </a:lnSpc>
                        <a:spcAft>
                          <a:spcPts val="0"/>
                        </a:spcAft>
                      </a:pPr>
                      <a:endParaRPr lang="es-MX" sz="1800" dirty="0">
                        <a:effectLst/>
                        <a:latin typeface="Calibri" panose="020F0502020204030204" pitchFamily="34" charset="0"/>
                      </a:endParaRPr>
                    </a:p>
                    <a:p>
                      <a:pPr algn="ctr">
                        <a:lnSpc>
                          <a:spcPct val="107000"/>
                        </a:lnSpc>
                        <a:spcAft>
                          <a:spcPts val="0"/>
                        </a:spcAft>
                      </a:pPr>
                      <a:r>
                        <a:rPr lang="es-MX" sz="1400" dirty="0">
                          <a:effectLst/>
                          <a:latin typeface="Calibri" panose="020F0502020204030204" pitchFamily="34" charset="0"/>
                        </a:rPr>
                        <a:t>(Descripción de cada actividad que se realizará para el cumplimiento del compromiso)</a:t>
                      </a:r>
                    </a:p>
                    <a:p>
                      <a:pPr algn="ctr">
                        <a:lnSpc>
                          <a:spcPct val="107000"/>
                        </a:lnSpc>
                        <a:spcAft>
                          <a:spcPts val="0"/>
                        </a:spcAft>
                      </a:pPr>
                      <a:r>
                        <a:rPr lang="es-MX" sz="1800" dirty="0">
                          <a:effectLst/>
                          <a:latin typeface="Calibri" panose="020F0502020204030204" pitchFamily="34" charset="0"/>
                        </a:rPr>
                        <a:t>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3872" marR="53872" marT="0" marB="0"/>
                </a:tc>
                <a:tc>
                  <a:txBody>
                    <a:bodyPr/>
                    <a:lstStyle/>
                    <a:p>
                      <a:pPr algn="ctr">
                        <a:lnSpc>
                          <a:spcPct val="107000"/>
                        </a:lnSpc>
                        <a:spcAft>
                          <a:spcPts val="0"/>
                        </a:spcAft>
                      </a:pPr>
                      <a:r>
                        <a:rPr lang="es-MX" sz="18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Responsable de la </a:t>
                      </a:r>
                      <a:r>
                        <a:rPr lang="es-MX" sz="1800" dirty="0" smtClean="0">
                          <a:effectLst/>
                          <a:latin typeface="Calibri" panose="020F0502020204030204" pitchFamily="34" charset="0"/>
                        </a:rPr>
                        <a:t>actividad</a:t>
                      </a:r>
                    </a:p>
                    <a:p>
                      <a:pPr algn="ctr">
                        <a:lnSpc>
                          <a:spcPct val="107000"/>
                        </a:lnSpc>
                        <a:spcAft>
                          <a:spcPts val="0"/>
                        </a:spcAft>
                      </a:pPr>
                      <a:endParaRPr lang="es-MX" sz="1800" dirty="0">
                        <a:effectLst/>
                        <a:latin typeface="Calibri" panose="020F0502020204030204" pitchFamily="34" charset="0"/>
                      </a:endParaRPr>
                    </a:p>
                    <a:p>
                      <a:pPr algn="ctr">
                        <a:lnSpc>
                          <a:spcPct val="107000"/>
                        </a:lnSpc>
                        <a:spcAft>
                          <a:spcPts val="0"/>
                        </a:spcAft>
                      </a:pPr>
                      <a:r>
                        <a:rPr lang="es-MX" sz="1400" dirty="0">
                          <a:effectLst/>
                          <a:latin typeface="Calibri" panose="020F0502020204030204" pitchFamily="34" charset="0"/>
                        </a:rPr>
                        <a:t>(Nombre del responsable e institución que representa)</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3872" marR="53872" marT="0" marB="0"/>
                </a:tc>
                <a:tc>
                  <a:txBody>
                    <a:bodyPr/>
                    <a:lstStyle/>
                    <a:p>
                      <a:pPr algn="ctr">
                        <a:lnSpc>
                          <a:spcPct val="107000"/>
                        </a:lnSpc>
                        <a:spcAft>
                          <a:spcPts val="0"/>
                        </a:spcAft>
                      </a:pPr>
                      <a:r>
                        <a:rPr lang="es-MX" sz="18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Fecha de cumplimento comprometida</a:t>
                      </a:r>
                    </a:p>
                    <a:p>
                      <a:pPr algn="ctr">
                        <a:lnSpc>
                          <a:spcPct val="107000"/>
                        </a:lnSpc>
                        <a:spcAft>
                          <a:spcPts val="0"/>
                        </a:spcAft>
                      </a:pPr>
                      <a:r>
                        <a:rPr lang="es-MX" sz="1400" dirty="0">
                          <a:effectLst/>
                          <a:latin typeface="Calibri" panose="020F0502020204030204" pitchFamily="34" charset="0"/>
                        </a:rPr>
                        <a:t>(d/m/a)</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3872" marR="53872" marT="0" marB="0"/>
                </a:tc>
                <a:tc>
                  <a:txBody>
                    <a:bodyPr/>
                    <a:lstStyle/>
                    <a:p>
                      <a:pPr algn="ctr">
                        <a:lnSpc>
                          <a:spcPct val="107000"/>
                        </a:lnSpc>
                        <a:spcAft>
                          <a:spcPts val="0"/>
                        </a:spcAft>
                      </a:pPr>
                      <a:r>
                        <a:rPr lang="es-MX" sz="18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Medio de seguimiento de la actividad</a:t>
                      </a:r>
                    </a:p>
                    <a:p>
                      <a:pPr algn="ctr">
                        <a:lnSpc>
                          <a:spcPct val="107000"/>
                        </a:lnSpc>
                        <a:spcAft>
                          <a:spcPts val="0"/>
                        </a:spcAft>
                      </a:pPr>
                      <a:r>
                        <a:rPr lang="es-MX" sz="1800" dirty="0">
                          <a:effectLst/>
                          <a:latin typeface="Calibri" panose="020F0502020204030204" pitchFamily="34" charset="0"/>
                        </a:rPr>
                        <a:t>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3872" marR="53872" marT="0" marB="0"/>
                </a:tc>
              </a:tr>
              <a:tr h="1737062">
                <a:tc>
                  <a:txBody>
                    <a:bodyPr/>
                    <a:lstStyle/>
                    <a:p>
                      <a:pPr>
                        <a:lnSpc>
                          <a:spcPct val="107000"/>
                        </a:lnSpc>
                        <a:spcAft>
                          <a:spcPts val="0"/>
                        </a:spcAft>
                      </a:pPr>
                      <a:r>
                        <a:rPr lang="es-MX" sz="1400" dirty="0">
                          <a:effectLst/>
                          <a:latin typeface="Calibri" panose="020F0502020204030204" pitchFamily="34" charset="0"/>
                        </a:rPr>
                        <a:t>Actividad 5.-</a:t>
                      </a:r>
                    </a:p>
                    <a:p>
                      <a:pPr algn="ctr">
                        <a:lnSpc>
                          <a:spcPct val="107000"/>
                        </a:lnSpc>
                        <a:spcAft>
                          <a:spcPts val="0"/>
                        </a:spcAft>
                      </a:pPr>
                      <a:r>
                        <a:rPr lang="es-MX" sz="1600" dirty="0">
                          <a:effectLst/>
                          <a:latin typeface="Calibri" panose="020F0502020204030204" pitchFamily="34" charset="0"/>
                        </a:rPr>
                        <a:t> </a:t>
                      </a:r>
                    </a:p>
                    <a:p>
                      <a:pPr marL="0" indent="0" algn="ctr">
                        <a:lnSpc>
                          <a:spcPct val="107000"/>
                        </a:lnSpc>
                        <a:spcAft>
                          <a:spcPts val="0"/>
                        </a:spcAft>
                        <a:buFont typeface="Arial" panose="020B0604020202020204" pitchFamily="34" charset="0"/>
                        <a:buNone/>
                      </a:pPr>
                      <a:r>
                        <a:rPr lang="es-MX" sz="1600" kern="1200" dirty="0">
                          <a:effectLst/>
                          <a:latin typeface="Calibri" panose="020F0502020204030204" pitchFamily="34" charset="0"/>
                        </a:rPr>
                        <a:t>Impulsar el cambio y reconversión tecnológica del proceso de combustión de las ladrilleras</a:t>
                      </a:r>
                      <a:endParaRPr lang="es-MX" sz="1600" dirty="0">
                        <a:effectLst/>
                        <a:latin typeface="Calibri" panose="020F0502020204030204" pitchFamily="34" charset="0"/>
                      </a:endParaRPr>
                    </a:p>
                    <a:p>
                      <a:pPr algn="l">
                        <a:lnSpc>
                          <a:spcPct val="107000"/>
                        </a:lnSpc>
                        <a:spcAft>
                          <a:spcPts val="0"/>
                        </a:spcAft>
                      </a:pPr>
                      <a:endParaRPr lang="es-MX" sz="1600" dirty="0">
                        <a:effectLst/>
                        <a:latin typeface="Calibri" panose="020F0502020204030204" pitchFamily="34" charset="0"/>
                      </a:endParaRPr>
                    </a:p>
                  </a:txBody>
                  <a:tcPr marL="53872" marR="53872" marT="0" marB="0"/>
                </a:tc>
                <a:tc>
                  <a:txBody>
                    <a:bodyPr/>
                    <a:lstStyle/>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 </a:t>
                      </a:r>
                      <a:endParaRPr lang="es-MX" sz="1600" dirty="0">
                        <a:effectLst/>
                        <a:latin typeface="Calibri" panose="020F0502020204030204" pitchFamily="34" charset="0"/>
                      </a:endParaRPr>
                    </a:p>
                    <a:p>
                      <a:pPr algn="ctr">
                        <a:lnSpc>
                          <a:spcPct val="107000"/>
                        </a:lnSpc>
                        <a:spcAft>
                          <a:spcPts val="0"/>
                        </a:spcAft>
                      </a:pPr>
                      <a:r>
                        <a:rPr lang="es-MX" sz="1600" kern="1200" dirty="0">
                          <a:effectLst/>
                          <a:latin typeface="Calibri" panose="020F0502020204030204" pitchFamily="34" charset="0"/>
                        </a:rPr>
                        <a:t>Dirección Municipal de Fomento Económico</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3872" marR="53872" marT="0" marB="0"/>
                </a:tc>
                <a:tc>
                  <a:txBody>
                    <a:bodyPr/>
                    <a:lstStyle/>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31-12-2015</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3872" marR="53872" marT="0" marB="0"/>
                </a:tc>
                <a:tc>
                  <a:txBody>
                    <a:bodyPr/>
                    <a:lstStyle/>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STTL</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3872" marR="53872" marT="0" marB="0"/>
                </a:tc>
              </a:tr>
            </a:tbl>
          </a:graphicData>
        </a:graphic>
      </p:graphicFrame>
    </p:spTree>
    <p:extLst>
      <p:ext uri="{BB962C8B-B14F-4D97-AF65-F5344CB8AC3E}">
        <p14:creationId xmlns:p14="http://schemas.microsoft.com/office/powerpoint/2010/main" val="11827923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000" b="1" dirty="0">
                <a:solidFill>
                  <a:schemeClr val="accent1"/>
                </a:solidFill>
                <a:latin typeface="Calibri" panose="020F0502020204030204" pitchFamily="34" charset="0"/>
              </a:rPr>
              <a:t>Plantilla de Compromisos:</a:t>
            </a:r>
            <a:r>
              <a:rPr lang="es-MX" sz="9600" dirty="0">
                <a:latin typeface="Calibri" panose="020F0502020204030204" pitchFamily="34" charset="0"/>
              </a:rPr>
              <a:t/>
            </a:r>
            <a:br>
              <a:rPr lang="es-MX" sz="9600" dirty="0">
                <a:latin typeface="Calibri" panose="020F0502020204030204" pitchFamily="34" charset="0"/>
              </a:rPr>
            </a:br>
            <a:r>
              <a:rPr lang="es-MX" sz="3100" dirty="0">
                <a:latin typeface="Calibri" panose="020F0502020204030204" pitchFamily="34" charset="0"/>
              </a:rPr>
              <a:t>Para cada compromiso deberá llenarse la siguiente plantilla.</a:t>
            </a:r>
            <a:endParaRPr lang="es-MX" sz="31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66426587"/>
              </p:ext>
            </p:extLst>
          </p:nvPr>
        </p:nvGraphicFramePr>
        <p:xfrm>
          <a:off x="888641" y="2485624"/>
          <a:ext cx="10419011" cy="3715372"/>
        </p:xfrm>
        <a:graphic>
          <a:graphicData uri="http://schemas.openxmlformats.org/drawingml/2006/table">
            <a:tbl>
              <a:tblPr firstRow="1" firstCol="1" bandRow="1">
                <a:tableStyleId>{5C22544A-7EE6-4342-B048-85BDC9FD1C3A}</a:tableStyleId>
              </a:tblPr>
              <a:tblGrid>
                <a:gridCol w="2553746"/>
                <a:gridCol w="2149243"/>
                <a:gridCol w="2149243"/>
                <a:gridCol w="3566779"/>
              </a:tblGrid>
              <a:tr h="1921560">
                <a:tc>
                  <a:txBody>
                    <a:bodyPr/>
                    <a:lstStyle/>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Actividad</a:t>
                      </a:r>
                    </a:p>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400" dirty="0">
                          <a:effectLst/>
                          <a:latin typeface="Calibri" panose="020F0502020204030204" pitchFamily="34" charset="0"/>
                        </a:rPr>
                        <a:t>(Descripción de cada actividad que se realizará para el cumplimiento del compromiso)</a:t>
                      </a:r>
                    </a:p>
                    <a:p>
                      <a:pPr algn="ctr">
                        <a:lnSpc>
                          <a:spcPct val="107000"/>
                        </a:lnSpc>
                        <a:spcAft>
                          <a:spcPts val="0"/>
                        </a:spcAft>
                      </a:pPr>
                      <a:r>
                        <a:rPr lang="es-MX" sz="1400" dirty="0">
                          <a:effectLst/>
                          <a:latin typeface="Calibri" panose="020F0502020204030204" pitchFamily="34" charset="0"/>
                        </a:rPr>
                        <a:t>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Responsable de la actividad</a:t>
                      </a:r>
                    </a:p>
                    <a:p>
                      <a:pPr algn="ctr">
                        <a:lnSpc>
                          <a:spcPct val="107000"/>
                        </a:lnSpc>
                        <a:spcAft>
                          <a:spcPts val="0"/>
                        </a:spcAft>
                      </a:pPr>
                      <a:r>
                        <a:rPr lang="es-MX" sz="1800" dirty="0">
                          <a:effectLst/>
                          <a:latin typeface="Calibri" panose="020F0502020204030204" pitchFamily="34" charset="0"/>
                        </a:rPr>
                        <a:t> </a:t>
                      </a:r>
                    </a:p>
                    <a:p>
                      <a:pPr algn="ctr">
                        <a:lnSpc>
                          <a:spcPct val="107000"/>
                        </a:lnSpc>
                        <a:spcAft>
                          <a:spcPts val="0"/>
                        </a:spcAft>
                      </a:pPr>
                      <a:r>
                        <a:rPr lang="es-MX" sz="1400" dirty="0">
                          <a:effectLst/>
                          <a:latin typeface="Calibri" panose="020F0502020204030204" pitchFamily="34" charset="0"/>
                        </a:rPr>
                        <a:t>(Nombre del responsable e institución que representa)</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Fecha de cumplimento comprometida</a:t>
                      </a:r>
                    </a:p>
                    <a:p>
                      <a:pPr algn="ctr">
                        <a:lnSpc>
                          <a:spcPct val="107000"/>
                        </a:lnSpc>
                        <a:spcAft>
                          <a:spcPts val="0"/>
                        </a:spcAft>
                      </a:pPr>
                      <a:r>
                        <a:rPr lang="es-MX" sz="1400" dirty="0">
                          <a:effectLst/>
                          <a:latin typeface="Calibri" panose="020F0502020204030204" pitchFamily="34" charset="0"/>
                        </a:rPr>
                        <a:t>(d/m/a)</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4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Medio de seguimiento de la actividad</a:t>
                      </a:r>
                    </a:p>
                    <a:p>
                      <a:pPr algn="ctr">
                        <a:lnSpc>
                          <a:spcPct val="107000"/>
                        </a:lnSpc>
                        <a:spcAft>
                          <a:spcPts val="0"/>
                        </a:spcAft>
                      </a:pPr>
                      <a:r>
                        <a:rPr lang="es-MX" sz="1800" dirty="0">
                          <a:effectLst/>
                          <a:latin typeface="Calibri" panose="020F0502020204030204" pitchFamily="34" charset="0"/>
                        </a:rPr>
                        <a:t>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684524">
                <a:tc>
                  <a:txBody>
                    <a:bodyPr/>
                    <a:lstStyle/>
                    <a:p>
                      <a:pPr>
                        <a:lnSpc>
                          <a:spcPct val="107000"/>
                        </a:lnSpc>
                        <a:spcAft>
                          <a:spcPts val="0"/>
                        </a:spcAft>
                      </a:pPr>
                      <a:r>
                        <a:rPr lang="es-MX" sz="1400" dirty="0">
                          <a:effectLst/>
                          <a:latin typeface="Calibri" panose="020F0502020204030204" pitchFamily="34" charset="0"/>
                        </a:rPr>
                        <a:t>Actividad 6.</a:t>
                      </a:r>
                    </a:p>
                    <a:p>
                      <a:pPr>
                        <a:lnSpc>
                          <a:spcPct val="107000"/>
                        </a:lnSpc>
                        <a:spcAft>
                          <a:spcPts val="0"/>
                        </a:spcAft>
                      </a:pPr>
                      <a:r>
                        <a:rPr lang="es-MX" sz="1600" dirty="0">
                          <a:effectLst/>
                          <a:latin typeface="Calibri" panose="020F0502020204030204" pitchFamily="34" charset="0"/>
                        </a:rPr>
                        <a:t> </a:t>
                      </a:r>
                    </a:p>
                    <a:p>
                      <a:pPr marL="0" indent="0" algn="ctr">
                        <a:lnSpc>
                          <a:spcPct val="107000"/>
                        </a:lnSpc>
                        <a:spcAft>
                          <a:spcPts val="0"/>
                        </a:spcAft>
                        <a:buFont typeface="Arial" panose="020B0604020202020204" pitchFamily="34" charset="0"/>
                        <a:buNone/>
                      </a:pPr>
                      <a:r>
                        <a:rPr lang="es-MX" sz="1600" dirty="0">
                          <a:effectLst/>
                          <a:latin typeface="Calibri" panose="020F0502020204030204" pitchFamily="34" charset="0"/>
                        </a:rPr>
                        <a:t>Uso de aplicaciones utilizando las nuevas tecnologías</a:t>
                      </a:r>
                    </a:p>
                    <a:p>
                      <a:pPr algn="ctr">
                        <a:lnSpc>
                          <a:spcPct val="107000"/>
                        </a:lnSpc>
                        <a:spcAft>
                          <a:spcPts val="0"/>
                        </a:spcAft>
                      </a:pPr>
                      <a:r>
                        <a:rPr lang="es-MX" sz="1600" dirty="0">
                          <a:effectLst/>
                          <a:latin typeface="Calibri" panose="020F0502020204030204" pitchFamily="34" charset="0"/>
                        </a:rPr>
                        <a:t> </a:t>
                      </a:r>
                    </a:p>
                    <a:p>
                      <a:pPr>
                        <a:lnSpc>
                          <a:spcPct val="107000"/>
                        </a:lnSpc>
                        <a:spcAft>
                          <a:spcPts val="0"/>
                        </a:spcAft>
                      </a:pPr>
                      <a:r>
                        <a:rPr lang="es-MX" sz="1600" dirty="0">
                          <a:effectLst/>
                          <a:latin typeface="Calibri" panose="020F0502020204030204" pitchFamily="34" charset="0"/>
                        </a:rPr>
                        <a:t> </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 </a:t>
                      </a:r>
                      <a:endParaRPr lang="es-MX" sz="1600" dirty="0">
                        <a:effectLst/>
                        <a:latin typeface="Calibri" panose="020F0502020204030204" pitchFamily="34" charset="0"/>
                      </a:endParaRPr>
                    </a:p>
                    <a:p>
                      <a:pPr algn="ctr">
                        <a:lnSpc>
                          <a:spcPct val="107000"/>
                        </a:lnSpc>
                        <a:spcAft>
                          <a:spcPts val="0"/>
                        </a:spcAft>
                      </a:pPr>
                      <a:r>
                        <a:rPr lang="es-MX" sz="1600" kern="1200" dirty="0">
                          <a:effectLst/>
                          <a:latin typeface="Calibri" panose="020F0502020204030204" pitchFamily="34" charset="0"/>
                        </a:rPr>
                        <a:t>Dirección Municipal de Fomento Económico</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31-12-2015</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dirty="0">
                          <a:effectLst/>
                          <a:latin typeface="Calibri" panose="020F0502020204030204" pitchFamily="34" charset="0"/>
                        </a:rPr>
                        <a:t> </a:t>
                      </a:r>
                    </a:p>
                    <a:p>
                      <a:pPr algn="ctr">
                        <a:lnSpc>
                          <a:spcPct val="107000"/>
                        </a:lnSpc>
                        <a:spcAft>
                          <a:spcPts val="0"/>
                        </a:spcAft>
                      </a:pPr>
                      <a:r>
                        <a:rPr lang="es-MX" sz="1600" kern="1200" dirty="0">
                          <a:effectLst/>
                          <a:latin typeface="Calibri" panose="020F0502020204030204" pitchFamily="34" charset="0"/>
                        </a:rPr>
                        <a:t>STTL</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9794538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692398" y="1871131"/>
            <a:ext cx="6815669" cy="1490255"/>
          </a:xfrm>
        </p:spPr>
        <p:txBody>
          <a:bodyPr/>
          <a:lstStyle/>
          <a:p>
            <a:r>
              <a:rPr lang="es-MX" b="1" dirty="0" err="1" smtClean="0">
                <a:latin typeface="Calibri" panose="020F0502020204030204" pitchFamily="34" charset="0"/>
              </a:rPr>
              <a:t>Follow</a:t>
            </a:r>
            <a:r>
              <a:rPr lang="es-MX" b="1" dirty="0" smtClean="0">
                <a:latin typeface="Calibri" panose="020F0502020204030204" pitchFamily="34" charset="0"/>
              </a:rPr>
              <a:t> </a:t>
            </a:r>
            <a:r>
              <a:rPr lang="es-MX" b="1" dirty="0" err="1" smtClean="0">
                <a:latin typeface="Calibri" panose="020F0502020204030204" pitchFamily="34" charset="0"/>
              </a:rPr>
              <a:t>the</a:t>
            </a:r>
            <a:r>
              <a:rPr lang="es-MX" b="1" dirty="0" smtClean="0">
                <a:latin typeface="Calibri" panose="020F0502020204030204" pitchFamily="34" charset="0"/>
              </a:rPr>
              <a:t> </a:t>
            </a:r>
            <a:r>
              <a:rPr lang="es-MX" b="1" dirty="0" err="1" smtClean="0">
                <a:latin typeface="Calibri" panose="020F0502020204030204" pitchFamily="34" charset="0"/>
              </a:rPr>
              <a:t>money</a:t>
            </a:r>
            <a:r>
              <a:rPr lang="es-MX" b="1" dirty="0" smtClean="0">
                <a:latin typeface="Calibri" panose="020F0502020204030204" pitchFamily="34" charset="0"/>
              </a:rPr>
              <a:t> </a:t>
            </a:r>
            <a:endParaRPr lang="es-MX" b="1" dirty="0">
              <a:latin typeface="Calibri" panose="020F0502020204030204" pitchFamily="34" charset="0"/>
            </a:endParaRPr>
          </a:p>
        </p:txBody>
      </p:sp>
      <p:sp>
        <p:nvSpPr>
          <p:cNvPr id="3" name="Subtítulo 2"/>
          <p:cNvSpPr>
            <a:spLocks noGrp="1"/>
          </p:cNvSpPr>
          <p:nvPr>
            <p:ph type="subTitle" idx="1"/>
          </p:nvPr>
        </p:nvSpPr>
        <p:spPr/>
        <p:txBody>
          <a:bodyPr/>
          <a:lstStyle/>
          <a:p>
            <a:r>
              <a:rPr lang="es-MX" sz="3600" b="1" dirty="0">
                <a:solidFill>
                  <a:schemeClr val="accent1"/>
                </a:solidFill>
                <a:latin typeface="Calibri" panose="020F0502020204030204" pitchFamily="34" charset="0"/>
              </a:rPr>
              <a:t>Plan de Acción Local </a:t>
            </a:r>
          </a:p>
          <a:p>
            <a:endParaRPr lang="es-MX" dirty="0"/>
          </a:p>
        </p:txBody>
      </p:sp>
    </p:spTree>
    <p:extLst>
      <p:ext uri="{BB962C8B-B14F-4D97-AF65-F5344CB8AC3E}">
        <p14:creationId xmlns:p14="http://schemas.microsoft.com/office/powerpoint/2010/main" val="5913702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3600" b="1" dirty="0" smtClean="0">
                <a:latin typeface="Calibri" panose="020F0502020204030204" pitchFamily="34" charset="0"/>
              </a:rPr>
              <a:t/>
            </a:r>
            <a:br>
              <a:rPr lang="es-MX" sz="3600" b="1" dirty="0" smtClean="0">
                <a:latin typeface="Calibri" panose="020F0502020204030204" pitchFamily="34" charset="0"/>
              </a:rPr>
            </a:br>
            <a:r>
              <a:rPr lang="es-MX" sz="4900" b="1" dirty="0" err="1" smtClean="0">
                <a:latin typeface="Calibri" panose="020F0502020204030204" pitchFamily="34" charset="0"/>
              </a:rPr>
              <a:t>Follow</a:t>
            </a:r>
            <a:r>
              <a:rPr lang="es-MX" sz="4900" b="1" dirty="0" smtClean="0">
                <a:latin typeface="Calibri" panose="020F0502020204030204" pitchFamily="34" charset="0"/>
              </a:rPr>
              <a:t> </a:t>
            </a:r>
            <a:r>
              <a:rPr lang="es-MX" sz="4900" b="1" dirty="0" err="1">
                <a:latin typeface="Calibri" panose="020F0502020204030204" pitchFamily="34" charset="0"/>
              </a:rPr>
              <a:t>the</a:t>
            </a:r>
            <a:r>
              <a:rPr lang="es-MX" sz="4900" b="1" dirty="0">
                <a:latin typeface="Calibri" panose="020F0502020204030204" pitchFamily="34" charset="0"/>
              </a:rPr>
              <a:t> </a:t>
            </a:r>
            <a:r>
              <a:rPr lang="es-MX" sz="4900" b="1" dirty="0" err="1">
                <a:latin typeface="Calibri" panose="020F0502020204030204" pitchFamily="34" charset="0"/>
              </a:rPr>
              <a:t>money</a:t>
            </a:r>
            <a:r>
              <a:rPr lang="es-MX" sz="4900" b="1" dirty="0">
                <a:latin typeface="Calibri" panose="020F0502020204030204" pitchFamily="34" charset="0"/>
              </a:rPr>
              <a:t> </a:t>
            </a:r>
            <a:r>
              <a:rPr lang="es-MX" sz="3600" b="1" dirty="0" smtClean="0">
                <a:latin typeface="Calibri" panose="020F0502020204030204" pitchFamily="34" charset="0"/>
              </a:rPr>
              <a:t/>
            </a:r>
            <a:br>
              <a:rPr lang="es-MX" sz="3600" b="1" dirty="0" smtClean="0">
                <a:latin typeface="Calibri" panose="020F0502020204030204" pitchFamily="34" charset="0"/>
              </a:rPr>
            </a:br>
            <a:r>
              <a:rPr lang="es-MX" sz="3600" b="1" dirty="0">
                <a:solidFill>
                  <a:schemeClr val="accent1"/>
                </a:solidFill>
                <a:latin typeface="Calibri" panose="020F0502020204030204" pitchFamily="34" charset="0"/>
              </a:rPr>
              <a:t>Plan de Acción Local </a:t>
            </a:r>
            <a:r>
              <a:rPr lang="es-MX" b="1" dirty="0">
                <a:solidFill>
                  <a:schemeClr val="accent1"/>
                </a:solidFill>
                <a:latin typeface="Calibri" panose="020F0502020204030204" pitchFamily="34" charset="0"/>
              </a:rPr>
              <a:t/>
            </a:r>
            <a:br>
              <a:rPr lang="es-MX" b="1" dirty="0">
                <a:solidFill>
                  <a:schemeClr val="accent1"/>
                </a:solidFill>
                <a:latin typeface="Calibri" panose="020F0502020204030204" pitchFamily="34" charset="0"/>
              </a:rPr>
            </a:br>
            <a:endParaRPr lang="es-MX" dirty="0"/>
          </a:p>
        </p:txBody>
      </p:sp>
      <p:sp>
        <p:nvSpPr>
          <p:cNvPr id="3" name="Marcador de contenido 2"/>
          <p:cNvSpPr>
            <a:spLocks noGrp="1"/>
          </p:cNvSpPr>
          <p:nvPr>
            <p:ph idx="1"/>
          </p:nvPr>
        </p:nvSpPr>
        <p:spPr/>
        <p:txBody>
          <a:bodyPr/>
          <a:lstStyle/>
          <a:p>
            <a:r>
              <a:rPr lang="es-MX" b="1" dirty="0" smtClean="0">
                <a:latin typeface="Calibri" panose="020F0502020204030204" pitchFamily="34" charset="0"/>
              </a:rPr>
              <a:t> Definir el programa al cual se le dará seguimiento.</a:t>
            </a:r>
          </a:p>
          <a:p>
            <a:pPr marL="0" indent="0">
              <a:buNone/>
            </a:pPr>
            <a:r>
              <a:rPr lang="es-MX" dirty="0" smtClean="0">
                <a:latin typeface="Calibri" panose="020F0502020204030204" pitchFamily="34" charset="0"/>
              </a:rPr>
              <a:t>Las opciones de programas que el INAI propone seguir son:</a:t>
            </a:r>
          </a:p>
          <a:p>
            <a:pPr marL="0" indent="0">
              <a:buNone/>
            </a:pPr>
            <a:endParaRPr lang="es-MX" dirty="0" smtClean="0">
              <a:latin typeface="Calibri" panose="020F0502020204030204" pitchFamily="34" charset="0"/>
            </a:endParaRPr>
          </a:p>
          <a:p>
            <a:pPr marL="457200" indent="-457200">
              <a:buFont typeface="+mj-lt"/>
              <a:buAutoNum type="arabicPeriod"/>
            </a:pPr>
            <a:r>
              <a:rPr lang="es-MX" dirty="0">
                <a:latin typeface="Calibri" panose="020F0502020204030204" pitchFamily="34" charset="0"/>
              </a:rPr>
              <a:t> </a:t>
            </a:r>
            <a:r>
              <a:rPr lang="es-MX" dirty="0" smtClean="0">
                <a:latin typeface="Calibri" panose="020F0502020204030204" pitchFamily="34" charset="0"/>
              </a:rPr>
              <a:t>Programa escuelas de tiempo completo</a:t>
            </a:r>
          </a:p>
          <a:p>
            <a:pPr marL="457200" indent="-457200">
              <a:buFont typeface="+mj-lt"/>
              <a:buAutoNum type="arabicPeriod"/>
            </a:pPr>
            <a:r>
              <a:rPr lang="es-MX" dirty="0">
                <a:latin typeface="Calibri" panose="020F0502020204030204" pitchFamily="34" charset="0"/>
              </a:rPr>
              <a:t> </a:t>
            </a:r>
            <a:r>
              <a:rPr lang="es-MX" dirty="0" smtClean="0">
                <a:latin typeface="Calibri" panose="020F0502020204030204" pitchFamily="34" charset="0"/>
              </a:rPr>
              <a:t>Programa escuelas de calidad</a:t>
            </a:r>
          </a:p>
          <a:p>
            <a:pPr marL="457200" indent="-457200">
              <a:buFont typeface="+mj-lt"/>
              <a:buAutoNum type="arabicPeriod"/>
            </a:pPr>
            <a:r>
              <a:rPr lang="es-MX" dirty="0">
                <a:latin typeface="Calibri" panose="020F0502020204030204" pitchFamily="34" charset="0"/>
              </a:rPr>
              <a:t> </a:t>
            </a:r>
            <a:r>
              <a:rPr lang="es-MX" sz="2800" b="1" dirty="0" smtClean="0">
                <a:latin typeface="Calibri" panose="020F0502020204030204" pitchFamily="34" charset="0"/>
              </a:rPr>
              <a:t>Programa de agua limpia</a:t>
            </a:r>
            <a:endParaRPr lang="es-MX" sz="2800" b="1" dirty="0">
              <a:latin typeface="Calibri" panose="020F0502020204030204" pitchFamily="34" charset="0"/>
            </a:endParaRPr>
          </a:p>
        </p:txBody>
      </p:sp>
    </p:spTree>
    <p:extLst>
      <p:ext uri="{BB962C8B-B14F-4D97-AF65-F5344CB8AC3E}">
        <p14:creationId xmlns:p14="http://schemas.microsoft.com/office/powerpoint/2010/main" val="39797571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900" b="1" dirty="0" err="1">
                <a:latin typeface="Calibri" panose="020F0502020204030204" pitchFamily="34" charset="0"/>
              </a:rPr>
              <a:t>Follow</a:t>
            </a:r>
            <a:r>
              <a:rPr lang="es-MX" sz="4900" b="1" dirty="0">
                <a:latin typeface="Calibri" panose="020F0502020204030204" pitchFamily="34" charset="0"/>
              </a:rPr>
              <a:t> </a:t>
            </a:r>
            <a:r>
              <a:rPr lang="es-MX" sz="4900" b="1" dirty="0" err="1">
                <a:latin typeface="Calibri" panose="020F0502020204030204" pitchFamily="34" charset="0"/>
              </a:rPr>
              <a:t>the</a:t>
            </a:r>
            <a:r>
              <a:rPr lang="es-MX" sz="4900" b="1" dirty="0">
                <a:latin typeface="Calibri" panose="020F0502020204030204" pitchFamily="34" charset="0"/>
              </a:rPr>
              <a:t> </a:t>
            </a:r>
            <a:r>
              <a:rPr lang="es-MX" sz="4900" b="1" dirty="0" err="1">
                <a:latin typeface="Calibri" panose="020F0502020204030204" pitchFamily="34" charset="0"/>
              </a:rPr>
              <a:t>money</a:t>
            </a:r>
            <a:r>
              <a:rPr lang="es-MX" sz="4900" b="1" dirty="0">
                <a:latin typeface="Calibri" panose="020F0502020204030204" pitchFamily="34" charset="0"/>
              </a:rPr>
              <a:t> </a:t>
            </a:r>
            <a:r>
              <a:rPr lang="es-MX" b="1" dirty="0">
                <a:latin typeface="Calibri" panose="020F0502020204030204" pitchFamily="34" charset="0"/>
              </a:rPr>
              <a:t/>
            </a:r>
            <a:br>
              <a:rPr lang="es-MX" b="1" dirty="0">
                <a:latin typeface="Calibri" panose="020F0502020204030204" pitchFamily="34" charset="0"/>
              </a:rPr>
            </a:br>
            <a:r>
              <a:rPr lang="es-MX" sz="3600" b="1" dirty="0">
                <a:solidFill>
                  <a:schemeClr val="accent1"/>
                </a:solidFill>
                <a:latin typeface="Calibri" panose="020F0502020204030204" pitchFamily="34" charset="0"/>
              </a:rPr>
              <a:t>Plan de Acción Local</a:t>
            </a:r>
            <a:endParaRPr lang="es-MX" sz="3600" dirty="0"/>
          </a:p>
        </p:txBody>
      </p:sp>
      <p:sp>
        <p:nvSpPr>
          <p:cNvPr id="3" name="Marcador de contenido 2"/>
          <p:cNvSpPr>
            <a:spLocks noGrp="1"/>
          </p:cNvSpPr>
          <p:nvPr>
            <p:ph idx="1"/>
          </p:nvPr>
        </p:nvSpPr>
        <p:spPr/>
        <p:txBody>
          <a:bodyPr/>
          <a:lstStyle/>
          <a:p>
            <a:pPr marL="0" indent="0" algn="just">
              <a:buNone/>
            </a:pPr>
            <a:r>
              <a:rPr lang="es-MX" dirty="0" smtClean="0">
                <a:latin typeface="Calibri" panose="020F0502020204030204" pitchFamily="34" charset="0"/>
              </a:rPr>
              <a:t>La razón principal por la cual el INAI propone seguir el gasto público en estos programas en específico, es para poder comparar el tipo de información que se requiere para “seguir el dinero” en cada estado, pues todas aplican en cada una de las entidades federativas.</a:t>
            </a:r>
          </a:p>
          <a:p>
            <a:pPr marL="0" indent="0" algn="just">
              <a:buNone/>
            </a:pPr>
            <a:r>
              <a:rPr lang="es-MX" dirty="0" smtClean="0">
                <a:latin typeface="Calibri" panose="020F0502020204030204" pitchFamily="34" charset="0"/>
              </a:rPr>
              <a:t>La meta es generar la información necesaria de ¿cómo se gasta el dinero de un programa y a quién beneficia?</a:t>
            </a:r>
          </a:p>
          <a:p>
            <a:pPr marL="0" indent="0">
              <a:buNone/>
            </a:pPr>
            <a:endParaRPr lang="es-MX" dirty="0"/>
          </a:p>
        </p:txBody>
      </p:sp>
    </p:spTree>
    <p:extLst>
      <p:ext uri="{BB962C8B-B14F-4D97-AF65-F5344CB8AC3E}">
        <p14:creationId xmlns:p14="http://schemas.microsoft.com/office/powerpoint/2010/main" val="301433012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900" b="1" dirty="0" err="1">
                <a:latin typeface="Calibri" panose="020F0502020204030204" pitchFamily="34" charset="0"/>
              </a:rPr>
              <a:t>Follow</a:t>
            </a:r>
            <a:r>
              <a:rPr lang="es-MX" sz="4900" b="1" dirty="0">
                <a:latin typeface="Calibri" panose="020F0502020204030204" pitchFamily="34" charset="0"/>
              </a:rPr>
              <a:t> </a:t>
            </a:r>
            <a:r>
              <a:rPr lang="es-MX" sz="4900" b="1" dirty="0" err="1">
                <a:latin typeface="Calibri" panose="020F0502020204030204" pitchFamily="34" charset="0"/>
              </a:rPr>
              <a:t>the</a:t>
            </a:r>
            <a:r>
              <a:rPr lang="es-MX" sz="4900" b="1" dirty="0">
                <a:latin typeface="Calibri" panose="020F0502020204030204" pitchFamily="34" charset="0"/>
              </a:rPr>
              <a:t> </a:t>
            </a:r>
            <a:r>
              <a:rPr lang="es-MX" sz="4900" b="1" dirty="0" err="1">
                <a:latin typeface="Calibri" panose="020F0502020204030204" pitchFamily="34" charset="0"/>
              </a:rPr>
              <a:t>money</a:t>
            </a:r>
            <a:r>
              <a:rPr lang="es-MX" sz="4900" b="1" dirty="0">
                <a:latin typeface="Calibri" panose="020F0502020204030204" pitchFamily="34" charset="0"/>
              </a:rPr>
              <a:t> </a:t>
            </a:r>
            <a:r>
              <a:rPr lang="es-MX" b="1" dirty="0">
                <a:latin typeface="Calibri" panose="020F0502020204030204" pitchFamily="34" charset="0"/>
              </a:rPr>
              <a:t/>
            </a:r>
            <a:br>
              <a:rPr lang="es-MX" b="1" dirty="0">
                <a:latin typeface="Calibri" panose="020F0502020204030204" pitchFamily="34" charset="0"/>
              </a:rPr>
            </a:br>
            <a:r>
              <a:rPr lang="es-MX" sz="3600" b="1" dirty="0">
                <a:solidFill>
                  <a:schemeClr val="accent1"/>
                </a:solidFill>
                <a:latin typeface="Calibri" panose="020F0502020204030204" pitchFamily="34" charset="0"/>
              </a:rPr>
              <a:t>Plan de Acción Local</a:t>
            </a:r>
            <a:endParaRPr lang="es-MX" sz="3600" dirty="0"/>
          </a:p>
        </p:txBody>
      </p:sp>
      <p:sp>
        <p:nvSpPr>
          <p:cNvPr id="3" name="Marcador de contenido 2"/>
          <p:cNvSpPr>
            <a:spLocks noGrp="1"/>
          </p:cNvSpPr>
          <p:nvPr>
            <p:ph idx="1"/>
          </p:nvPr>
        </p:nvSpPr>
        <p:spPr/>
        <p:txBody>
          <a:bodyPr/>
          <a:lstStyle/>
          <a:p>
            <a:pPr marL="0" lvl="0" indent="0">
              <a:buNone/>
            </a:pPr>
            <a:r>
              <a:rPr lang="es-MX" dirty="0" smtClean="0">
                <a:latin typeface="Calibri" pitchFamily="34" charset="0"/>
              </a:rPr>
              <a:t>Para realizar el ejercicio </a:t>
            </a:r>
            <a:r>
              <a:rPr lang="es-MX" b="1" dirty="0" smtClean="0">
                <a:latin typeface="Calibri" panose="020F0502020204030204" pitchFamily="34" charset="0"/>
              </a:rPr>
              <a:t>“</a:t>
            </a:r>
            <a:r>
              <a:rPr lang="es-MX" b="1" dirty="0" err="1" smtClean="0">
                <a:latin typeface="Calibri" panose="020F0502020204030204" pitchFamily="34" charset="0"/>
              </a:rPr>
              <a:t>Follow</a:t>
            </a:r>
            <a:r>
              <a:rPr lang="es-MX" b="1" dirty="0" smtClean="0">
                <a:latin typeface="Calibri" panose="020F0502020204030204" pitchFamily="34" charset="0"/>
              </a:rPr>
              <a:t> </a:t>
            </a:r>
            <a:r>
              <a:rPr lang="es-MX" b="1" dirty="0" err="1" smtClean="0">
                <a:latin typeface="Calibri" panose="020F0502020204030204" pitchFamily="34" charset="0"/>
              </a:rPr>
              <a:t>the</a:t>
            </a:r>
            <a:r>
              <a:rPr lang="es-MX" b="1" dirty="0" smtClean="0">
                <a:latin typeface="Calibri" panose="020F0502020204030204" pitchFamily="34" charset="0"/>
              </a:rPr>
              <a:t> </a:t>
            </a:r>
            <a:r>
              <a:rPr lang="es-MX" b="1" dirty="0" err="1" smtClean="0">
                <a:latin typeface="Calibri" panose="020F0502020204030204" pitchFamily="34" charset="0"/>
              </a:rPr>
              <a:t>money</a:t>
            </a:r>
            <a:r>
              <a:rPr lang="es-MX" b="1" dirty="0" smtClean="0">
                <a:latin typeface="Calibri" panose="020F0502020204030204" pitchFamily="34" charset="0"/>
              </a:rPr>
              <a:t>” </a:t>
            </a:r>
            <a:r>
              <a:rPr lang="es-MX" dirty="0" smtClean="0">
                <a:latin typeface="Calibri" panose="020F0502020204030204" pitchFamily="34" charset="0"/>
              </a:rPr>
              <a:t>debe integrarse un grupo de trabajo intergubernamental (federal, estatal y municipal) + sociedad </a:t>
            </a:r>
            <a:r>
              <a:rPr lang="es-MX" dirty="0">
                <a:latin typeface="Calibri" panose="020F0502020204030204" pitchFamily="34" charset="0"/>
              </a:rPr>
              <a:t>c</a:t>
            </a:r>
            <a:r>
              <a:rPr lang="es-MX" dirty="0" smtClean="0">
                <a:latin typeface="Calibri" panose="020F0502020204030204" pitchFamily="34" charset="0"/>
              </a:rPr>
              <a:t>ivil organizada. Se propone se integre por representantes de CONAGUA, CAED, AMD, Consejo </a:t>
            </a:r>
            <a:r>
              <a:rPr lang="es-MX" dirty="0">
                <a:latin typeface="Calibri" pitchFamily="34" charset="0"/>
              </a:rPr>
              <a:t>Ciudadano de Contraloría </a:t>
            </a:r>
            <a:r>
              <a:rPr lang="es-MX" dirty="0" smtClean="0">
                <a:latin typeface="Calibri" pitchFamily="34" charset="0"/>
              </a:rPr>
              <a:t>Social, y otras OSC que deseen sumarse.</a:t>
            </a:r>
            <a:endParaRPr lang="es-MX" dirty="0">
              <a:latin typeface="Calibri" pitchFamily="34" charset="0"/>
            </a:endParaRPr>
          </a:p>
          <a:p>
            <a:pPr marL="0" indent="0">
              <a:buNone/>
            </a:pPr>
            <a:endParaRPr lang="es-MX" b="1" dirty="0" smtClean="0">
              <a:latin typeface="Calibri" panose="020F0502020204030204" pitchFamily="34" charset="0"/>
            </a:endParaRPr>
          </a:p>
          <a:p>
            <a:pPr marL="0" indent="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6827" y="4479010"/>
            <a:ext cx="3641555" cy="1667789"/>
          </a:xfrm>
          <a:prstGeom prst="rect">
            <a:avLst/>
          </a:prstGeom>
        </p:spPr>
      </p:pic>
    </p:spTree>
    <p:extLst>
      <p:ext uri="{BB962C8B-B14F-4D97-AF65-F5344CB8AC3E}">
        <p14:creationId xmlns:p14="http://schemas.microsoft.com/office/powerpoint/2010/main" val="71900173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sz="4800" b="1" dirty="0" smtClean="0">
                <a:latin typeface="Calibri" panose="020F0502020204030204" pitchFamily="34" charset="0"/>
              </a:rPr>
              <a:t>Definir los compromisos y acciones que integrarán el </a:t>
            </a:r>
            <a:endParaRPr lang="es-MX" sz="4800" dirty="0"/>
          </a:p>
        </p:txBody>
      </p:sp>
      <p:sp>
        <p:nvSpPr>
          <p:cNvPr id="3" name="Subtítulo 2"/>
          <p:cNvSpPr>
            <a:spLocks noGrp="1"/>
          </p:cNvSpPr>
          <p:nvPr>
            <p:ph type="subTitle" idx="1"/>
          </p:nvPr>
        </p:nvSpPr>
        <p:spPr/>
        <p:txBody>
          <a:bodyPr/>
          <a:lstStyle/>
          <a:p>
            <a:r>
              <a:rPr lang="es-MX" sz="3600" b="1" dirty="0">
                <a:solidFill>
                  <a:schemeClr val="accent1"/>
                </a:solidFill>
                <a:latin typeface="Calibri" panose="020F0502020204030204" pitchFamily="34" charset="0"/>
              </a:rPr>
              <a:t>Plan de Acción Local </a:t>
            </a:r>
          </a:p>
          <a:p>
            <a:endParaRPr lang="es-MX" dirty="0"/>
          </a:p>
        </p:txBody>
      </p:sp>
    </p:spTree>
    <p:extLst>
      <p:ext uri="{BB962C8B-B14F-4D97-AF65-F5344CB8AC3E}">
        <p14:creationId xmlns:p14="http://schemas.microsoft.com/office/powerpoint/2010/main" val="36971313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smtClean="0">
                <a:latin typeface="Calibri" panose="020F0502020204030204" pitchFamily="34" charset="0"/>
              </a:rPr>
              <a:t/>
            </a:r>
            <a:br>
              <a:rPr lang="es-MX" b="1" dirty="0" smtClean="0">
                <a:latin typeface="Calibri" panose="020F0502020204030204" pitchFamily="34" charset="0"/>
              </a:rPr>
            </a:br>
            <a:r>
              <a:rPr lang="es-MX" sz="4000" b="1" dirty="0" smtClean="0">
                <a:latin typeface="Calibri" panose="020F0502020204030204" pitchFamily="34" charset="0"/>
              </a:rPr>
              <a:t>Análisis </a:t>
            </a:r>
            <a:r>
              <a:rPr lang="es-MX" sz="4000" b="1" dirty="0">
                <a:latin typeface="Calibri" panose="020F0502020204030204" pitchFamily="34" charset="0"/>
              </a:rPr>
              <a:t>de resultados de cada una de las mesas de trabajo.</a:t>
            </a:r>
            <a:r>
              <a:rPr lang="es-MX" sz="4000" dirty="0">
                <a:latin typeface="Calibri" panose="020F0502020204030204" pitchFamily="34" charset="0"/>
              </a:rPr>
              <a:t/>
            </a:r>
            <a:br>
              <a:rPr lang="es-MX" sz="4000" dirty="0">
                <a:latin typeface="Calibri" panose="020F0502020204030204" pitchFamily="34" charset="0"/>
              </a:rPr>
            </a:br>
            <a:endParaRPr lang="es-MX" sz="4000" dirty="0"/>
          </a:p>
        </p:txBody>
      </p:sp>
      <p:sp>
        <p:nvSpPr>
          <p:cNvPr id="8" name="Marcador de contenido 7"/>
          <p:cNvSpPr>
            <a:spLocks noGrp="1"/>
          </p:cNvSpPr>
          <p:nvPr>
            <p:ph idx="1"/>
          </p:nvPr>
        </p:nvSpPr>
        <p:spPr/>
        <p:txBody>
          <a:bodyPr/>
          <a:lstStyle/>
          <a:p>
            <a:endParaRPr lang="es-MX"/>
          </a:p>
        </p:txBody>
      </p:sp>
      <p:graphicFrame>
        <p:nvGraphicFramePr>
          <p:cNvPr id="9" name="Marcador de contenido 6"/>
          <p:cNvGraphicFramePr>
            <a:graphicFrameLocks/>
          </p:cNvGraphicFramePr>
          <p:nvPr>
            <p:extLst>
              <p:ext uri="{D42A27DB-BD31-4B8C-83A1-F6EECF244321}">
                <p14:modId xmlns:p14="http://schemas.microsoft.com/office/powerpoint/2010/main" val="3691456811"/>
              </p:ext>
            </p:extLst>
          </p:nvPr>
        </p:nvGraphicFramePr>
        <p:xfrm>
          <a:off x="927279" y="2459865"/>
          <a:ext cx="10393250" cy="3655607"/>
        </p:xfrm>
        <a:graphic>
          <a:graphicData uri="http://schemas.openxmlformats.org/drawingml/2006/table">
            <a:tbl>
              <a:tblPr firstRow="1" firstCol="1" bandRow="1">
                <a:tableStyleId>{5C22544A-7EE6-4342-B048-85BDC9FD1C3A}</a:tableStyleId>
              </a:tblPr>
              <a:tblGrid>
                <a:gridCol w="3182885"/>
                <a:gridCol w="2499581"/>
                <a:gridCol w="2354904"/>
                <a:gridCol w="2355880"/>
              </a:tblGrid>
              <a:tr h="990223">
                <a:tc>
                  <a:txBody>
                    <a:bodyPr/>
                    <a:lstStyle/>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MESA:</a:t>
                      </a:r>
                    </a:p>
                    <a:p>
                      <a:pPr algn="ctr">
                        <a:lnSpc>
                          <a:spcPct val="107000"/>
                        </a:lnSpc>
                        <a:spcAft>
                          <a:spcPts val="0"/>
                        </a:spcAft>
                      </a:pPr>
                      <a:r>
                        <a:rPr lang="es-MX" sz="2000" dirty="0">
                          <a:effectLst/>
                          <a:latin typeface="Calibri" panose="020F0502020204030204" pitchFamily="34" charset="0"/>
                        </a:rPr>
                        <a:t> </a:t>
                      </a:r>
                      <a:r>
                        <a:rPr lang="es-MX" sz="2000" dirty="0" smtClean="0">
                          <a:effectLst/>
                          <a:latin typeface="Calibri" panose="020F0502020204030204" pitchFamily="34" charset="0"/>
                        </a:rPr>
                        <a:t>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PROPUESTA 1</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PROPUESTA 2</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a:effectLst/>
                          <a:latin typeface="Calibri" panose="020F0502020204030204" pitchFamily="34" charset="0"/>
                        </a:rPr>
                        <a:t> </a:t>
                      </a:r>
                    </a:p>
                    <a:p>
                      <a:pPr algn="ctr">
                        <a:lnSpc>
                          <a:spcPct val="107000"/>
                        </a:lnSpc>
                        <a:spcAft>
                          <a:spcPts val="0"/>
                        </a:spcAft>
                      </a:pPr>
                      <a:r>
                        <a:rPr lang="es-MX" sz="2000">
                          <a:effectLst/>
                          <a:latin typeface="Calibri" panose="020F0502020204030204" pitchFamily="34" charset="0"/>
                        </a:rPr>
                        <a:t>PROPUESTA 3</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665384">
                <a:tc>
                  <a:txBody>
                    <a:bodyPr/>
                    <a:lstStyle/>
                    <a:p>
                      <a:pPr>
                        <a:lnSpc>
                          <a:spcPct val="107000"/>
                        </a:lnSpc>
                        <a:spcAft>
                          <a:spcPts val="0"/>
                        </a:spcAft>
                      </a:pPr>
                      <a:r>
                        <a:rPr lang="es-MX" sz="2000">
                          <a:effectLst/>
                          <a:latin typeface="Calibri" panose="020F0502020204030204" pitchFamily="34" charset="0"/>
                        </a:rPr>
                        <a:t> </a:t>
                      </a:r>
                    </a:p>
                    <a:p>
                      <a:pPr algn="ctr">
                        <a:lnSpc>
                          <a:spcPct val="107000"/>
                        </a:lnSpc>
                        <a:spcAft>
                          <a:spcPts val="0"/>
                        </a:spcAft>
                      </a:pPr>
                      <a:r>
                        <a:rPr lang="es-MX" sz="2000">
                          <a:effectLst/>
                          <a:latin typeface="Calibri" panose="020F0502020204030204" pitchFamily="34" charset="0"/>
                        </a:rPr>
                        <a:t>TRANSPARENCIA, RENDICIÓN DE CUENTAS Y ANTICORRUPCIÓN</a:t>
                      </a:r>
                    </a:p>
                    <a:p>
                      <a:pPr>
                        <a:lnSpc>
                          <a:spcPct val="107000"/>
                        </a:lnSpc>
                        <a:spcAft>
                          <a:spcPts val="0"/>
                        </a:spcAft>
                      </a:pPr>
                      <a:r>
                        <a:rPr lang="es-MX" sz="2000">
                          <a:effectLst/>
                          <a:latin typeface="Calibri" panose="020F0502020204030204" pitchFamily="34" charset="0"/>
                        </a:rPr>
                        <a:t> </a:t>
                      </a:r>
                    </a:p>
                    <a:p>
                      <a:pPr>
                        <a:lnSpc>
                          <a:spcPct val="107000"/>
                        </a:lnSpc>
                        <a:spcAft>
                          <a:spcPts val="0"/>
                        </a:spcAft>
                      </a:pPr>
                      <a:r>
                        <a:rPr lang="es-MX" sz="2000">
                          <a:effectLst/>
                          <a:latin typeface="Calibri" panose="020F0502020204030204" pitchFamily="34" charset="0"/>
                        </a:rPr>
                        <a:t> </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2000" dirty="0">
                          <a:effectLst/>
                          <a:latin typeface="Calibri" panose="020F0502020204030204" pitchFamily="34" charset="0"/>
                        </a:rPr>
                        <a:t> </a:t>
                      </a:r>
                    </a:p>
                    <a:p>
                      <a:pPr>
                        <a:lnSpc>
                          <a:spcPct val="107000"/>
                        </a:lnSpc>
                        <a:spcAft>
                          <a:spcPts val="0"/>
                        </a:spcAft>
                      </a:pPr>
                      <a:r>
                        <a:rPr lang="es-MX" sz="2000" dirty="0">
                          <a:effectLst/>
                          <a:latin typeface="Calibri" panose="020F0502020204030204" pitchFamily="34" charset="0"/>
                        </a:rPr>
                        <a:t>Mayor presupuesto a unidades de enlace </a:t>
                      </a:r>
                    </a:p>
                    <a:p>
                      <a:pPr>
                        <a:lnSpc>
                          <a:spcPct val="107000"/>
                        </a:lnSpc>
                        <a:spcAft>
                          <a:spcPts val="0"/>
                        </a:spcAft>
                      </a:pPr>
                      <a:r>
                        <a:rPr lang="es-MX" sz="2000" dirty="0">
                          <a:effectLst/>
                          <a:latin typeface="Calibri" panose="020F0502020204030204" pitchFamily="34" charset="0"/>
                        </a:rPr>
                        <a:t> </a:t>
                      </a:r>
                    </a:p>
                    <a:p>
                      <a:pPr>
                        <a:lnSpc>
                          <a:spcPct val="107000"/>
                        </a:lnSpc>
                        <a:spcAft>
                          <a:spcPts val="0"/>
                        </a:spcAft>
                      </a:pPr>
                      <a:endParaRPr lang="es-MX" sz="2000" dirty="0" smtClean="0">
                        <a:effectLst/>
                        <a:latin typeface="Calibri" panose="020F0502020204030204" pitchFamily="34" charset="0"/>
                      </a:endParaRPr>
                    </a:p>
                    <a:p>
                      <a:pPr>
                        <a:lnSpc>
                          <a:spcPct val="107000"/>
                        </a:lnSpc>
                        <a:spcAft>
                          <a:spcPts val="0"/>
                        </a:spcAft>
                      </a:pPr>
                      <a:endParaRPr lang="es-MX" sz="2000" dirty="0">
                        <a:effectLst/>
                        <a:latin typeface="Calibri" panose="020F0502020204030204" pitchFamily="34" charset="0"/>
                      </a:endParaRPr>
                    </a:p>
                    <a:p>
                      <a:pPr algn="ctr">
                        <a:lnSpc>
                          <a:spcPct val="107000"/>
                        </a:lnSpc>
                        <a:spcAft>
                          <a:spcPts val="0"/>
                        </a:spcAft>
                      </a:pPr>
                      <a:r>
                        <a:rPr lang="es-MX" sz="2000" dirty="0">
                          <a:effectLst/>
                          <a:latin typeface="Calibri" panose="020F0502020204030204" pitchFamily="34" charset="0"/>
                        </a:rPr>
                        <a:t>18 Puntos</a:t>
                      </a:r>
                    </a:p>
                    <a:p>
                      <a:pPr>
                        <a:lnSpc>
                          <a:spcPct val="107000"/>
                        </a:lnSpc>
                        <a:spcAft>
                          <a:spcPts val="0"/>
                        </a:spcAft>
                      </a:pPr>
                      <a:r>
                        <a:rPr lang="es-MX" sz="2000" dirty="0">
                          <a:effectLst/>
                          <a:latin typeface="Calibri" panose="020F0502020204030204" pitchFamily="34" charset="0"/>
                        </a:rPr>
                        <a:t>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2000" dirty="0">
                          <a:effectLst/>
                          <a:latin typeface="Calibri" panose="020F0502020204030204" pitchFamily="34" charset="0"/>
                        </a:rPr>
                        <a:t> </a:t>
                      </a:r>
                    </a:p>
                    <a:p>
                      <a:pPr>
                        <a:lnSpc>
                          <a:spcPct val="107000"/>
                        </a:lnSpc>
                        <a:spcAft>
                          <a:spcPts val="0"/>
                        </a:spcAft>
                      </a:pPr>
                      <a:r>
                        <a:rPr lang="es-MX" sz="2000" dirty="0">
                          <a:effectLst/>
                          <a:latin typeface="Calibri" panose="020F0502020204030204" pitchFamily="34" charset="0"/>
                        </a:rPr>
                        <a:t>Formación de una cultura de transparencia</a:t>
                      </a:r>
                    </a:p>
                    <a:p>
                      <a:pPr>
                        <a:lnSpc>
                          <a:spcPct val="107000"/>
                        </a:lnSpc>
                        <a:spcAft>
                          <a:spcPts val="0"/>
                        </a:spcAft>
                      </a:pPr>
                      <a:r>
                        <a:rPr lang="es-MX" sz="2000" dirty="0">
                          <a:effectLst/>
                          <a:latin typeface="Calibri" panose="020F0502020204030204" pitchFamily="34" charset="0"/>
                        </a:rPr>
                        <a:t> </a:t>
                      </a:r>
                    </a:p>
                    <a:p>
                      <a:pP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12 Puntos</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2000" dirty="0">
                          <a:effectLst/>
                          <a:latin typeface="Calibri" panose="020F0502020204030204" pitchFamily="34" charset="0"/>
                        </a:rPr>
                        <a:t> </a:t>
                      </a:r>
                    </a:p>
                    <a:p>
                      <a:pPr>
                        <a:lnSpc>
                          <a:spcPct val="107000"/>
                        </a:lnSpc>
                        <a:spcAft>
                          <a:spcPts val="0"/>
                        </a:spcAft>
                      </a:pPr>
                      <a:r>
                        <a:rPr lang="es-MX" sz="2000" dirty="0">
                          <a:effectLst/>
                          <a:latin typeface="Calibri" panose="020F0502020204030204" pitchFamily="34" charset="0"/>
                        </a:rPr>
                        <a:t>Generar acuerdo con la SEP para que realice acciones con los menores </a:t>
                      </a:r>
                    </a:p>
                    <a:p>
                      <a:pPr>
                        <a:lnSpc>
                          <a:spcPct val="107000"/>
                        </a:lnSpc>
                        <a:spcAft>
                          <a:spcPts val="0"/>
                        </a:spcAft>
                      </a:pPr>
                      <a:r>
                        <a:rPr lang="es-MX" sz="2000" dirty="0">
                          <a:effectLst/>
                          <a:latin typeface="Calibri" panose="020F0502020204030204" pitchFamily="34" charset="0"/>
                        </a:rPr>
                        <a:t> </a:t>
                      </a:r>
                    </a:p>
                    <a:p>
                      <a:pPr algn="ctr">
                        <a:lnSpc>
                          <a:spcPct val="107000"/>
                        </a:lnSpc>
                        <a:spcAft>
                          <a:spcPts val="0"/>
                        </a:spcAft>
                      </a:pPr>
                      <a:r>
                        <a:rPr lang="es-MX" sz="2000" dirty="0">
                          <a:effectLst/>
                          <a:latin typeface="Calibri" panose="020F0502020204030204" pitchFamily="34" charset="0"/>
                        </a:rPr>
                        <a:t>9 Puntos</a:t>
                      </a:r>
                    </a:p>
                    <a:p>
                      <a:pPr>
                        <a:lnSpc>
                          <a:spcPct val="107000"/>
                        </a:lnSpc>
                        <a:spcAft>
                          <a:spcPts val="0"/>
                        </a:spcAft>
                      </a:pPr>
                      <a:r>
                        <a:rPr lang="es-MX" sz="2000" dirty="0">
                          <a:effectLst/>
                          <a:latin typeface="Calibri" panose="020F0502020204030204" pitchFamily="34" charset="0"/>
                        </a:rPr>
                        <a:t>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31654172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3600" b="1" dirty="0" smtClean="0">
                <a:latin typeface="Calibri" panose="020F0502020204030204" pitchFamily="34" charset="0"/>
              </a:rPr>
              <a:t/>
            </a:r>
            <a:br>
              <a:rPr lang="es-MX" sz="3600" b="1" dirty="0" smtClean="0">
                <a:latin typeface="Calibri" panose="020F0502020204030204" pitchFamily="34" charset="0"/>
              </a:rPr>
            </a:br>
            <a:r>
              <a:rPr lang="es-MX" sz="3600" b="1" dirty="0" smtClean="0">
                <a:latin typeface="Calibri" panose="020F0502020204030204" pitchFamily="34" charset="0"/>
              </a:rPr>
              <a:t>Definir </a:t>
            </a:r>
            <a:r>
              <a:rPr lang="es-MX" sz="3600" b="1" dirty="0">
                <a:latin typeface="Calibri" panose="020F0502020204030204" pitchFamily="34" charset="0"/>
              </a:rPr>
              <a:t>los compromisos y acciones que integrarán el </a:t>
            </a:r>
            <a:r>
              <a:rPr lang="es-MX" sz="3600" b="1" dirty="0">
                <a:solidFill>
                  <a:schemeClr val="accent1"/>
                </a:solidFill>
                <a:latin typeface="Calibri" panose="020F0502020204030204" pitchFamily="34" charset="0"/>
              </a:rPr>
              <a:t>Plan de Acción Local </a:t>
            </a:r>
            <a:r>
              <a:rPr lang="es-MX" b="1" dirty="0">
                <a:solidFill>
                  <a:schemeClr val="accent1"/>
                </a:solidFill>
                <a:latin typeface="Calibri" panose="020F0502020204030204" pitchFamily="34" charset="0"/>
              </a:rPr>
              <a:t/>
            </a:r>
            <a:br>
              <a:rPr lang="es-MX" b="1" dirty="0">
                <a:solidFill>
                  <a:schemeClr val="accent1"/>
                </a:solidFill>
                <a:latin typeface="Calibri" panose="020F0502020204030204" pitchFamily="34" charset="0"/>
              </a:rPr>
            </a:br>
            <a:endParaRPr lang="es-MX" dirty="0"/>
          </a:p>
        </p:txBody>
      </p:sp>
      <p:sp>
        <p:nvSpPr>
          <p:cNvPr id="3" name="Marcador de contenido 2"/>
          <p:cNvSpPr>
            <a:spLocks noGrp="1"/>
          </p:cNvSpPr>
          <p:nvPr>
            <p:ph idx="1"/>
          </p:nvPr>
        </p:nvSpPr>
        <p:spPr/>
        <p:txBody>
          <a:bodyPr/>
          <a:lstStyle/>
          <a:p>
            <a:pPr algn="just"/>
            <a:endParaRPr lang="es-MX" dirty="0" smtClean="0"/>
          </a:p>
          <a:p>
            <a:pPr algn="just"/>
            <a:r>
              <a:rPr lang="es-MX" dirty="0" smtClean="0">
                <a:latin typeface="Calibri" panose="020F0502020204030204" pitchFamily="34" charset="0"/>
              </a:rPr>
              <a:t>De todos los resultados que se obtuvieron después de realizar las actividades con cada una de las mesas de trabajo, se rectificarán las propuestas de los compromisos a trabajar, definiéndolas para  un mejor resultado, contando siempre con la participación de la sociedad civil organizada.</a:t>
            </a:r>
          </a:p>
          <a:p>
            <a:endParaRPr lang="es-MX" dirty="0" smtClean="0">
              <a:latin typeface="Calibri" panose="020F0502020204030204" pitchFamily="34" charset="0"/>
            </a:endParaRPr>
          </a:p>
          <a:p>
            <a:endParaRPr lang="es-MX" dirty="0">
              <a:latin typeface="Calibri" panose="020F0502020204030204" pitchFamily="34" charset="0"/>
            </a:endParaRPr>
          </a:p>
        </p:txBody>
      </p:sp>
    </p:spTree>
    <p:extLst>
      <p:ext uri="{BB962C8B-B14F-4D97-AF65-F5344CB8AC3E}">
        <p14:creationId xmlns:p14="http://schemas.microsoft.com/office/powerpoint/2010/main" val="124213400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sz="4800" b="1" dirty="0" smtClean="0">
                <a:latin typeface="Calibri" panose="020F0502020204030204" pitchFamily="34" charset="0"/>
              </a:rPr>
              <a:t>Definición de grupos de Trabajo y responsables </a:t>
            </a:r>
            <a:endParaRPr lang="es-MX" sz="4800" b="1" dirty="0">
              <a:latin typeface="Calibri" panose="020F0502020204030204" pitchFamily="34" charset="0"/>
            </a:endParaRPr>
          </a:p>
        </p:txBody>
      </p:sp>
      <p:sp>
        <p:nvSpPr>
          <p:cNvPr id="3" name="Subtítulo 2"/>
          <p:cNvSpPr>
            <a:spLocks noGrp="1"/>
          </p:cNvSpPr>
          <p:nvPr>
            <p:ph type="subTitle" idx="1"/>
          </p:nvPr>
        </p:nvSpPr>
        <p:spPr/>
        <p:txBody>
          <a:bodyPr>
            <a:normAutofit lnSpcReduction="10000"/>
          </a:bodyPr>
          <a:lstStyle/>
          <a:p>
            <a:endParaRPr lang="es-MX" sz="3600" dirty="0">
              <a:solidFill>
                <a:schemeClr val="tx1">
                  <a:lumMod val="85000"/>
                  <a:lumOff val="15000"/>
                </a:schemeClr>
              </a:solidFill>
              <a:latin typeface="Calibri" panose="020F0502020204030204" pitchFamily="34" charset="0"/>
            </a:endParaRPr>
          </a:p>
          <a:p>
            <a:r>
              <a:rPr lang="es-MX" sz="3600" b="1" dirty="0" smtClean="0">
                <a:solidFill>
                  <a:schemeClr val="accent1"/>
                </a:solidFill>
                <a:latin typeface="Calibri" panose="020F0502020204030204" pitchFamily="34" charset="0"/>
              </a:rPr>
              <a:t>Plan de Acción Local </a:t>
            </a:r>
            <a:endParaRPr lang="es-MX" sz="3600" b="1" dirty="0">
              <a:solidFill>
                <a:schemeClr val="accent1"/>
              </a:solidFill>
              <a:latin typeface="Calibri" panose="020F0502020204030204" pitchFamily="34" charset="0"/>
            </a:endParaRPr>
          </a:p>
        </p:txBody>
      </p:sp>
    </p:spTree>
    <p:extLst>
      <p:ext uri="{BB962C8B-B14F-4D97-AF65-F5344CB8AC3E}">
        <p14:creationId xmlns:p14="http://schemas.microsoft.com/office/powerpoint/2010/main" val="5975610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3600" b="1" dirty="0" smtClean="0">
                <a:latin typeface="Calibri" panose="020F0502020204030204" pitchFamily="34" charset="0"/>
              </a:rPr>
              <a:t/>
            </a:r>
            <a:br>
              <a:rPr lang="es-MX" sz="3600" b="1" dirty="0" smtClean="0">
                <a:latin typeface="Calibri" panose="020F0502020204030204" pitchFamily="34" charset="0"/>
              </a:rPr>
            </a:br>
            <a:r>
              <a:rPr lang="es-MX" sz="3600" b="1" dirty="0" smtClean="0">
                <a:latin typeface="Calibri" panose="020F0502020204030204" pitchFamily="34" charset="0"/>
              </a:rPr>
              <a:t>Definición </a:t>
            </a:r>
            <a:r>
              <a:rPr lang="es-MX" sz="3600" b="1" dirty="0">
                <a:latin typeface="Calibri" panose="020F0502020204030204" pitchFamily="34" charset="0"/>
              </a:rPr>
              <a:t>de grupos de Trabajo y responsables </a:t>
            </a:r>
            <a:r>
              <a:rPr lang="es-MX" sz="3600" b="1" dirty="0" smtClean="0">
                <a:latin typeface="Calibri" panose="020F0502020204030204" pitchFamily="34" charset="0"/>
              </a:rPr>
              <a:t/>
            </a:r>
            <a:br>
              <a:rPr lang="es-MX" sz="3600" b="1" dirty="0" smtClean="0">
                <a:latin typeface="Calibri" panose="020F0502020204030204" pitchFamily="34" charset="0"/>
              </a:rPr>
            </a:br>
            <a:r>
              <a:rPr lang="es-MX" sz="3600" b="1" dirty="0">
                <a:solidFill>
                  <a:schemeClr val="accent1"/>
                </a:solidFill>
                <a:latin typeface="Calibri" panose="020F0502020204030204" pitchFamily="34" charset="0"/>
              </a:rPr>
              <a:t>Plan de Acción Local </a:t>
            </a:r>
            <a:br>
              <a:rPr lang="es-MX" sz="3600" b="1" dirty="0">
                <a:solidFill>
                  <a:schemeClr val="accent1"/>
                </a:solidFill>
                <a:latin typeface="Calibri" panose="020F0502020204030204" pitchFamily="34" charset="0"/>
              </a:rPr>
            </a:br>
            <a:endParaRPr lang="es-MX" sz="3600" dirty="0"/>
          </a:p>
        </p:txBody>
      </p:sp>
      <p:sp>
        <p:nvSpPr>
          <p:cNvPr id="3" name="Marcador de contenido 2"/>
          <p:cNvSpPr>
            <a:spLocks noGrp="1"/>
          </p:cNvSpPr>
          <p:nvPr>
            <p:ph idx="1"/>
          </p:nvPr>
        </p:nvSpPr>
        <p:spPr/>
        <p:txBody>
          <a:bodyPr/>
          <a:lstStyle/>
          <a:p>
            <a:endParaRPr lang="es-MX" dirty="0" smtClean="0">
              <a:latin typeface="Calibri" panose="020F0502020204030204" pitchFamily="34" charset="0"/>
            </a:endParaRPr>
          </a:p>
          <a:p>
            <a:pPr algn="just"/>
            <a:r>
              <a:rPr lang="es-MX" dirty="0" smtClean="0">
                <a:latin typeface="Calibri" panose="020F0502020204030204" pitchFamily="34" charset="0"/>
              </a:rPr>
              <a:t>Para la elaboración del Plan de Acción Local y seguimiento de los compromisos definidos por los integrantes de cada mesa, será necesario especificar los nombres de los integrantes que integrarán los grupos de trabajo y los responsables de cada uno.</a:t>
            </a:r>
            <a:endParaRPr lang="es-MX" dirty="0">
              <a:latin typeface="Calibri" panose="020F0502020204030204" pitchFamily="34" charset="0"/>
            </a:endParaRPr>
          </a:p>
        </p:txBody>
      </p:sp>
    </p:spTree>
    <p:extLst>
      <p:ext uri="{BB962C8B-B14F-4D97-AF65-F5344CB8AC3E}">
        <p14:creationId xmlns:p14="http://schemas.microsoft.com/office/powerpoint/2010/main" val="377787460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08281" y="502276"/>
            <a:ext cx="9601196" cy="463639"/>
          </a:xfrm>
        </p:spPr>
        <p:txBody>
          <a:bodyPr>
            <a:noAutofit/>
          </a:bodyPr>
          <a:lstStyle/>
          <a:p>
            <a:r>
              <a:rPr lang="es-MX" sz="3600" b="1" dirty="0" smtClean="0">
                <a:solidFill>
                  <a:schemeClr val="accent1"/>
                </a:solidFill>
                <a:latin typeface="Calibri" panose="020F0502020204030204" pitchFamily="34" charset="0"/>
              </a:rPr>
              <a:t>Grupos de trabajo </a:t>
            </a:r>
            <a:endParaRPr lang="es-MX" sz="3600" b="1" dirty="0">
              <a:solidFill>
                <a:schemeClr val="accent1"/>
              </a:solidFill>
              <a:latin typeface="Calibri" panose="020F0502020204030204" pitchFamily="34" charset="0"/>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693129008"/>
              </p:ext>
            </p:extLst>
          </p:nvPr>
        </p:nvGraphicFramePr>
        <p:xfrm>
          <a:off x="834981" y="965915"/>
          <a:ext cx="10496280" cy="6797040"/>
        </p:xfrm>
        <a:graphic>
          <a:graphicData uri="http://schemas.openxmlformats.org/drawingml/2006/table">
            <a:tbl>
              <a:tblPr firstRow="1" bandRow="1">
                <a:tableStyleId>{5C22544A-7EE6-4342-B048-85BDC9FD1C3A}</a:tableStyleId>
              </a:tblPr>
              <a:tblGrid>
                <a:gridCol w="3498760"/>
                <a:gridCol w="3498760"/>
                <a:gridCol w="3498760"/>
              </a:tblGrid>
              <a:tr h="370840">
                <a:tc>
                  <a:txBody>
                    <a:bodyPr/>
                    <a:lstStyle/>
                    <a:p>
                      <a:pPr algn="ctr"/>
                      <a:r>
                        <a:rPr lang="es-MX" sz="2000" dirty="0" smtClean="0">
                          <a:latin typeface="Calibri" panose="020F0502020204030204" pitchFamily="34" charset="0"/>
                        </a:rPr>
                        <a:t>TEMA</a:t>
                      </a:r>
                      <a:endParaRPr lang="es-MX" sz="2000" dirty="0">
                        <a:latin typeface="Calibri" panose="020F0502020204030204" pitchFamily="34" charset="0"/>
                      </a:endParaRPr>
                    </a:p>
                  </a:txBody>
                  <a:tcPr/>
                </a:tc>
                <a:tc>
                  <a:txBody>
                    <a:bodyPr/>
                    <a:lstStyle/>
                    <a:p>
                      <a:pPr algn="ctr"/>
                      <a:r>
                        <a:rPr lang="es-MX" sz="2000" dirty="0" smtClean="0">
                          <a:latin typeface="Calibri" panose="020F0502020204030204" pitchFamily="34" charset="0"/>
                        </a:rPr>
                        <a:t>INTEGRANTES</a:t>
                      </a:r>
                      <a:endParaRPr lang="es-MX" sz="2000" dirty="0">
                        <a:latin typeface="Calibri" panose="020F0502020204030204" pitchFamily="34" charset="0"/>
                      </a:endParaRPr>
                    </a:p>
                  </a:txBody>
                  <a:tcPr/>
                </a:tc>
                <a:tc>
                  <a:txBody>
                    <a:bodyPr/>
                    <a:lstStyle/>
                    <a:p>
                      <a:pPr algn="ctr"/>
                      <a:r>
                        <a:rPr lang="es-MX" sz="2000" dirty="0" smtClean="0">
                          <a:latin typeface="Calibri" panose="020F0502020204030204" pitchFamily="34" charset="0"/>
                        </a:rPr>
                        <a:t>RESPONSABLE</a:t>
                      </a:r>
                      <a:endParaRPr lang="es-MX" sz="2000" dirty="0">
                        <a:latin typeface="Calibri" panose="020F0502020204030204" pitchFamily="34" charset="0"/>
                      </a:endParaRPr>
                    </a:p>
                  </a:txBody>
                  <a:tcPr/>
                </a:tc>
              </a:tr>
              <a:tr h="370840">
                <a:tc>
                  <a:txBody>
                    <a:bodyPr/>
                    <a:lstStyle/>
                    <a:p>
                      <a:pPr algn="l"/>
                      <a:r>
                        <a:rPr lang="es-MX" sz="1200" b="1" kern="1200" dirty="0" smtClean="0">
                          <a:solidFill>
                            <a:schemeClr val="dk1"/>
                          </a:solidFill>
                          <a:effectLst/>
                          <a:latin typeface="Calibri" panose="020F0502020204030204" pitchFamily="34" charset="0"/>
                          <a:ea typeface="+mn-ea"/>
                          <a:cs typeface="+mn-cs"/>
                        </a:rPr>
                        <a:t>Servicios Públicos </a:t>
                      </a:r>
                      <a:endParaRPr lang="es-MX" sz="1200" b="1" dirty="0">
                        <a:latin typeface="Calibri" panose="020F0502020204030204" pitchFamily="34" charset="0"/>
                      </a:endParaRPr>
                    </a:p>
                  </a:txBody>
                  <a:tcPr/>
                </a:tc>
                <a:tc>
                  <a:txBody>
                    <a:bodyPr/>
                    <a:lstStyle/>
                    <a:p>
                      <a:pPr algn="l"/>
                      <a:r>
                        <a:rPr lang="es-MX" sz="1200" dirty="0" smtClean="0">
                          <a:latin typeface="Calibri" panose="020F0502020204030204" pitchFamily="34" charset="0"/>
                        </a:rPr>
                        <a:t>Instituciones</a:t>
                      </a:r>
                      <a:r>
                        <a:rPr lang="es-MX" sz="1200" baseline="0" dirty="0" smtClean="0">
                          <a:latin typeface="Calibri" panose="020F0502020204030204" pitchFamily="34" charset="0"/>
                        </a:rPr>
                        <a:t> gubernamentales, consejos ciudadanos, colegios de profesionistas, organizaciones civiles </a:t>
                      </a:r>
                      <a:r>
                        <a:rPr lang="es-MX" sz="1200" dirty="0" smtClean="0">
                          <a:latin typeface="Calibri" panose="020F0502020204030204" pitchFamily="34" charset="0"/>
                        </a:rPr>
                        <a:t>+ sociedad civil organizada.</a:t>
                      </a:r>
                      <a:endParaRPr lang="es-MX"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b="0" kern="1200" dirty="0" smtClean="0">
                          <a:solidFill>
                            <a:schemeClr val="dk1"/>
                          </a:solidFill>
                          <a:effectLst/>
                          <a:latin typeface="Calibri" panose="020F0502020204030204" pitchFamily="34" charset="0"/>
                          <a:ea typeface="+mn-ea"/>
                          <a:cs typeface="+mn-cs"/>
                        </a:rPr>
                        <a:t>Arq. Lorena del Carmen Cázares Ramírez</a:t>
                      </a:r>
                    </a:p>
                    <a:p>
                      <a:pPr algn="l"/>
                      <a:endParaRPr lang="es-MX" sz="1200" dirty="0"/>
                    </a:p>
                  </a:txBody>
                  <a:tcPr/>
                </a:tc>
              </a:tr>
              <a:tr h="370840">
                <a:tc>
                  <a:txBody>
                    <a:bodyPr/>
                    <a:lstStyle/>
                    <a:p>
                      <a:pPr algn="l"/>
                      <a:r>
                        <a:rPr lang="es-MX" sz="1200" b="1" kern="1200" dirty="0" smtClean="0">
                          <a:solidFill>
                            <a:schemeClr val="dk1"/>
                          </a:solidFill>
                          <a:effectLst/>
                          <a:latin typeface="Calibri" panose="020F0502020204030204" pitchFamily="34" charset="0"/>
                          <a:ea typeface="+mn-ea"/>
                          <a:cs typeface="+mn-cs"/>
                        </a:rPr>
                        <a:t>Seguridad Pública</a:t>
                      </a:r>
                      <a:endParaRPr lang="es-MX" sz="1200" b="1" dirty="0">
                        <a:latin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dirty="0" smtClean="0">
                          <a:latin typeface="Calibri" panose="020F0502020204030204" pitchFamily="34" charset="0"/>
                        </a:rPr>
                        <a:t>Instituciones</a:t>
                      </a:r>
                      <a:r>
                        <a:rPr lang="es-MX" sz="1200" baseline="0" dirty="0" smtClean="0">
                          <a:latin typeface="Calibri" panose="020F0502020204030204" pitchFamily="34" charset="0"/>
                        </a:rPr>
                        <a:t> gubernamentales, consejos ciudadanos, colegios de profesionistas, organizaciones civiles </a:t>
                      </a:r>
                      <a:r>
                        <a:rPr lang="es-MX" sz="1200" dirty="0" smtClean="0">
                          <a:latin typeface="Calibri" panose="020F0502020204030204" pitchFamily="34" charset="0"/>
                        </a:rPr>
                        <a:t>+ sociedad civil organizada.</a:t>
                      </a:r>
                      <a:endParaRPr lang="es-MX" sz="1200" dirty="0" smtClean="0"/>
                    </a:p>
                    <a:p>
                      <a:endParaRPr lang="es-MX"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b="0" kern="1200" dirty="0" smtClean="0">
                          <a:solidFill>
                            <a:schemeClr val="dk1"/>
                          </a:solidFill>
                          <a:effectLst/>
                          <a:latin typeface="Calibri" panose="020F0502020204030204" pitchFamily="34" charset="0"/>
                          <a:ea typeface="+mn-ea"/>
                          <a:cs typeface="+mn-cs"/>
                        </a:rPr>
                        <a:t>Lic.</a:t>
                      </a:r>
                      <a:r>
                        <a:rPr lang="es-MX" sz="1200" b="0" kern="1200" baseline="0" dirty="0" smtClean="0">
                          <a:solidFill>
                            <a:schemeClr val="dk1"/>
                          </a:solidFill>
                          <a:effectLst/>
                          <a:latin typeface="Calibri" panose="020F0502020204030204" pitchFamily="34" charset="0"/>
                          <a:ea typeface="+mn-ea"/>
                          <a:cs typeface="+mn-cs"/>
                        </a:rPr>
                        <a:t> </a:t>
                      </a:r>
                      <a:r>
                        <a:rPr lang="es-MX" sz="1200" b="0" kern="1200" dirty="0" smtClean="0">
                          <a:solidFill>
                            <a:schemeClr val="dk1"/>
                          </a:solidFill>
                          <a:effectLst/>
                          <a:latin typeface="Calibri" panose="020F0502020204030204" pitchFamily="34" charset="0"/>
                          <a:ea typeface="+mn-ea"/>
                          <a:cs typeface="+mn-cs"/>
                        </a:rPr>
                        <a:t>Carlos </a:t>
                      </a:r>
                      <a:r>
                        <a:rPr lang="es-MX" sz="1200" b="0" kern="1200" dirty="0" err="1" smtClean="0">
                          <a:solidFill>
                            <a:schemeClr val="dk1"/>
                          </a:solidFill>
                          <a:effectLst/>
                          <a:latin typeface="Calibri" panose="020F0502020204030204" pitchFamily="34" charset="0"/>
                          <a:ea typeface="+mn-ea"/>
                          <a:cs typeface="+mn-cs"/>
                        </a:rPr>
                        <a:t>Güereca</a:t>
                      </a:r>
                      <a:endParaRPr lang="es-MX" sz="1200" b="0" kern="1200" dirty="0" smtClean="0">
                        <a:solidFill>
                          <a:schemeClr val="dk1"/>
                        </a:solidFill>
                        <a:effectLst/>
                        <a:latin typeface="Calibri" panose="020F0502020204030204" pitchFamily="34" charset="0"/>
                        <a:ea typeface="+mn-ea"/>
                        <a:cs typeface="+mn-cs"/>
                      </a:endParaRPr>
                    </a:p>
                    <a:p>
                      <a:pPr algn="l"/>
                      <a:endParaRPr lang="es-MX" sz="1200" dirty="0"/>
                    </a:p>
                  </a:txBody>
                  <a:tcPr/>
                </a:tc>
              </a:tr>
              <a:tr h="370840">
                <a:tc>
                  <a:txBody>
                    <a:bodyPr/>
                    <a:lstStyle/>
                    <a:p>
                      <a:pPr algn="l"/>
                      <a:r>
                        <a:rPr lang="es-MX" sz="1200" b="1" kern="1200" dirty="0" smtClean="0">
                          <a:solidFill>
                            <a:schemeClr val="dk1"/>
                          </a:solidFill>
                          <a:effectLst/>
                          <a:latin typeface="Calibri" panose="020F0502020204030204" pitchFamily="34" charset="0"/>
                          <a:ea typeface="+mn-ea"/>
                          <a:cs typeface="+mn-cs"/>
                        </a:rPr>
                        <a:t>Salud</a:t>
                      </a:r>
                      <a:endParaRPr lang="es-MX" sz="1200" b="1" dirty="0">
                        <a:latin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dirty="0" smtClean="0">
                          <a:latin typeface="Calibri" panose="020F0502020204030204" pitchFamily="34" charset="0"/>
                        </a:rPr>
                        <a:t>Instituciones</a:t>
                      </a:r>
                      <a:r>
                        <a:rPr lang="es-MX" sz="1200" baseline="0" dirty="0" smtClean="0">
                          <a:latin typeface="Calibri" panose="020F0502020204030204" pitchFamily="34" charset="0"/>
                        </a:rPr>
                        <a:t> gubernamentales, consejos ciudadanos, colegios de profesionistas, organizaciones civiles </a:t>
                      </a:r>
                      <a:r>
                        <a:rPr lang="es-MX" sz="1200" dirty="0" smtClean="0">
                          <a:latin typeface="Calibri" panose="020F0502020204030204" pitchFamily="34" charset="0"/>
                        </a:rPr>
                        <a:t>+ sociedad civil organizada.</a:t>
                      </a:r>
                      <a:endParaRPr lang="es-MX" sz="1200" dirty="0" smtClean="0"/>
                    </a:p>
                    <a:p>
                      <a:endParaRPr lang="es-MX"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b="0" kern="1200" dirty="0" smtClean="0">
                          <a:solidFill>
                            <a:schemeClr val="dk1"/>
                          </a:solidFill>
                          <a:effectLst/>
                          <a:latin typeface="Calibri" panose="020F0502020204030204" pitchFamily="34" charset="0"/>
                          <a:ea typeface="+mn-ea"/>
                          <a:cs typeface="+mn-cs"/>
                        </a:rPr>
                        <a:t>Dr. Federico Martínez Rodríguez.</a:t>
                      </a:r>
                    </a:p>
                    <a:p>
                      <a:pPr algn="l"/>
                      <a:endParaRPr lang="es-MX" sz="1200" dirty="0"/>
                    </a:p>
                  </a:txBody>
                  <a:tcPr/>
                </a:tc>
              </a:tr>
              <a:tr h="370840">
                <a:tc>
                  <a:txBody>
                    <a:bodyPr/>
                    <a:lstStyle/>
                    <a:p>
                      <a:pPr algn="l"/>
                      <a:r>
                        <a:rPr lang="es-MX" sz="1200" b="1" kern="1200" dirty="0" smtClean="0">
                          <a:solidFill>
                            <a:schemeClr val="dk1"/>
                          </a:solidFill>
                          <a:effectLst/>
                          <a:latin typeface="Calibri" panose="020F0502020204030204" pitchFamily="34" charset="0"/>
                          <a:ea typeface="+mn-ea"/>
                          <a:cs typeface="+mn-cs"/>
                        </a:rPr>
                        <a:t>Educación</a:t>
                      </a:r>
                      <a:endParaRPr lang="es-MX" sz="1200" b="1" dirty="0">
                        <a:latin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dirty="0" smtClean="0">
                          <a:latin typeface="Calibri" panose="020F0502020204030204" pitchFamily="34" charset="0"/>
                        </a:rPr>
                        <a:t>Instituciones</a:t>
                      </a:r>
                      <a:r>
                        <a:rPr lang="es-MX" sz="1200" baseline="0" dirty="0" smtClean="0">
                          <a:latin typeface="Calibri" panose="020F0502020204030204" pitchFamily="34" charset="0"/>
                        </a:rPr>
                        <a:t> gubernamentales, consejos ciudadanos, colegios de profesionistas, organizaciones civiles </a:t>
                      </a:r>
                      <a:r>
                        <a:rPr lang="es-MX" sz="1200" dirty="0" smtClean="0">
                          <a:latin typeface="Calibri" panose="020F0502020204030204" pitchFamily="34" charset="0"/>
                        </a:rPr>
                        <a:t>+ sociedad civil organizada.</a:t>
                      </a:r>
                      <a:endParaRPr lang="es-MX" sz="1200" dirty="0" smtClean="0"/>
                    </a:p>
                    <a:p>
                      <a:endParaRPr lang="es-MX"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b="0" kern="1200" dirty="0" smtClean="0">
                          <a:solidFill>
                            <a:schemeClr val="dk1"/>
                          </a:solidFill>
                          <a:effectLst/>
                          <a:latin typeface="Calibri" panose="020F0502020204030204" pitchFamily="34" charset="0"/>
                          <a:ea typeface="+mn-ea"/>
                          <a:cs typeface="+mn-cs"/>
                        </a:rPr>
                        <a:t>Ing. Miguel Ángel Villanueva Ruano</a:t>
                      </a:r>
                    </a:p>
                    <a:p>
                      <a:pPr algn="l"/>
                      <a:endParaRPr lang="es-MX" sz="1200" dirty="0"/>
                    </a:p>
                  </a:txBody>
                  <a:tcPr/>
                </a:tc>
              </a:tr>
              <a:tr h="370840">
                <a:tc>
                  <a:txBody>
                    <a:bodyPr/>
                    <a:lstStyle/>
                    <a:p>
                      <a:pPr algn="l"/>
                      <a:r>
                        <a:rPr lang="es-MX" sz="1200" b="1" kern="1200" dirty="0" smtClean="0">
                          <a:solidFill>
                            <a:schemeClr val="dk1"/>
                          </a:solidFill>
                          <a:effectLst/>
                          <a:latin typeface="Calibri" panose="020F0502020204030204" pitchFamily="34" charset="0"/>
                          <a:ea typeface="+mn-ea"/>
                          <a:cs typeface="+mn-cs"/>
                        </a:rPr>
                        <a:t>Transparencia, Rendición de Cuentas y Anticorrupción</a:t>
                      </a:r>
                      <a:endParaRPr lang="es-MX" sz="1200" b="1" dirty="0">
                        <a:latin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dirty="0" smtClean="0">
                          <a:latin typeface="Calibri" panose="020F0502020204030204" pitchFamily="34" charset="0"/>
                        </a:rPr>
                        <a:t>Instituciones</a:t>
                      </a:r>
                      <a:r>
                        <a:rPr lang="es-MX" sz="1200" baseline="0" dirty="0" smtClean="0">
                          <a:latin typeface="Calibri" panose="020F0502020204030204" pitchFamily="34" charset="0"/>
                        </a:rPr>
                        <a:t> gubernamentales, consejos ciudadanos, colegios de profesionistas, organizaciones civiles </a:t>
                      </a:r>
                      <a:r>
                        <a:rPr lang="es-MX" sz="1200" dirty="0" smtClean="0">
                          <a:latin typeface="Calibri" panose="020F0502020204030204" pitchFamily="34" charset="0"/>
                        </a:rPr>
                        <a:t>+ sociedad civil organizada.</a:t>
                      </a:r>
                      <a:endParaRPr lang="es-MX" sz="1200" dirty="0" smtClean="0"/>
                    </a:p>
                    <a:p>
                      <a:endParaRPr lang="es-MX"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b="0" kern="1200" dirty="0" smtClean="0">
                          <a:solidFill>
                            <a:schemeClr val="dk1"/>
                          </a:solidFill>
                          <a:effectLst/>
                          <a:latin typeface="Calibri" panose="020F0502020204030204" pitchFamily="34" charset="0"/>
                          <a:ea typeface="+mn-ea"/>
                          <a:cs typeface="+mn-cs"/>
                        </a:rPr>
                        <a:t>Jesús </a:t>
                      </a:r>
                      <a:r>
                        <a:rPr lang="es-MX" sz="1200" b="0" kern="1200" dirty="0" err="1" smtClean="0">
                          <a:solidFill>
                            <a:schemeClr val="dk1"/>
                          </a:solidFill>
                          <a:effectLst/>
                          <a:latin typeface="Calibri" panose="020F0502020204030204" pitchFamily="34" charset="0"/>
                          <a:ea typeface="+mn-ea"/>
                          <a:cs typeface="+mn-cs"/>
                        </a:rPr>
                        <a:t>Nevárez</a:t>
                      </a:r>
                      <a:r>
                        <a:rPr lang="es-MX" sz="1200" b="0" kern="1200" dirty="0" smtClean="0">
                          <a:solidFill>
                            <a:schemeClr val="dk1"/>
                          </a:solidFill>
                          <a:effectLst/>
                          <a:latin typeface="Calibri" panose="020F0502020204030204" pitchFamily="34" charset="0"/>
                          <a:ea typeface="+mn-ea"/>
                          <a:cs typeface="+mn-cs"/>
                        </a:rPr>
                        <a:t> Pereda</a:t>
                      </a:r>
                    </a:p>
                    <a:p>
                      <a:pPr algn="l"/>
                      <a:endParaRPr lang="es-MX" sz="1200" dirty="0"/>
                    </a:p>
                  </a:txBody>
                  <a:tcPr/>
                </a:tc>
              </a:tr>
              <a:tr h="370840">
                <a:tc>
                  <a:txBody>
                    <a:bodyPr/>
                    <a:lstStyle/>
                    <a:p>
                      <a:pPr algn="l"/>
                      <a:r>
                        <a:rPr lang="es-MX" sz="1200" b="1" kern="1200" dirty="0" smtClean="0">
                          <a:solidFill>
                            <a:schemeClr val="dk1"/>
                          </a:solidFill>
                          <a:effectLst/>
                          <a:latin typeface="Calibri" panose="020F0502020204030204" pitchFamily="34" charset="0"/>
                          <a:ea typeface="+mn-ea"/>
                          <a:cs typeface="+mn-cs"/>
                        </a:rPr>
                        <a:t>Medio Ambiente</a:t>
                      </a:r>
                      <a:endParaRPr lang="es-MX" sz="1200" b="1" dirty="0">
                        <a:latin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dirty="0" smtClean="0">
                          <a:latin typeface="Calibri" panose="020F0502020204030204" pitchFamily="34" charset="0"/>
                        </a:rPr>
                        <a:t>Instituciones</a:t>
                      </a:r>
                      <a:r>
                        <a:rPr lang="es-MX" sz="1200" baseline="0" dirty="0" smtClean="0">
                          <a:latin typeface="Calibri" panose="020F0502020204030204" pitchFamily="34" charset="0"/>
                        </a:rPr>
                        <a:t> gubernamentales, consejos ciudadanos, colegios de profesionistas, organizaciones civiles </a:t>
                      </a:r>
                      <a:r>
                        <a:rPr lang="es-MX" sz="1200" dirty="0" smtClean="0">
                          <a:latin typeface="Calibri" panose="020F0502020204030204" pitchFamily="34" charset="0"/>
                        </a:rPr>
                        <a:t>+ sociedad civil organizada.</a:t>
                      </a:r>
                      <a:endParaRPr lang="es-MX" sz="1200" dirty="0" smtClean="0"/>
                    </a:p>
                    <a:p>
                      <a:endParaRPr lang="es-MX"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b="0" kern="1200" dirty="0" smtClean="0">
                          <a:solidFill>
                            <a:schemeClr val="dk1"/>
                          </a:solidFill>
                          <a:effectLst/>
                          <a:latin typeface="Calibri" panose="020F0502020204030204" pitchFamily="34" charset="0"/>
                          <a:ea typeface="+mn-ea"/>
                          <a:cs typeface="+mn-cs"/>
                        </a:rPr>
                        <a:t>Profa. María del Carmen Lomelí Jáuregui</a:t>
                      </a:r>
                    </a:p>
                    <a:p>
                      <a:pPr algn="l"/>
                      <a:endParaRPr lang="es-MX" sz="1200" b="0" dirty="0">
                        <a:latin typeface="Calibri" panose="020F0502020204030204" pitchFamily="34" charset="0"/>
                      </a:endParaRPr>
                    </a:p>
                  </a:txBody>
                  <a:tcPr/>
                </a:tc>
              </a:tr>
              <a:tr h="370840">
                <a:tc>
                  <a:txBody>
                    <a:bodyPr/>
                    <a:lstStyle/>
                    <a:p>
                      <a:pPr algn="l"/>
                      <a:r>
                        <a:rPr lang="es-MX" sz="1200" b="1" kern="1200" dirty="0" smtClean="0">
                          <a:solidFill>
                            <a:schemeClr val="dk1"/>
                          </a:solidFill>
                          <a:effectLst/>
                          <a:latin typeface="Calibri" panose="020F0502020204030204" pitchFamily="34" charset="0"/>
                          <a:ea typeface="+mn-ea"/>
                          <a:cs typeface="+mn-cs"/>
                        </a:rPr>
                        <a:t>Empleo</a:t>
                      </a:r>
                      <a:endParaRPr lang="es-MX" sz="1200" b="1" dirty="0">
                        <a:latin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dirty="0" smtClean="0">
                          <a:latin typeface="Calibri" panose="020F0502020204030204" pitchFamily="34" charset="0"/>
                        </a:rPr>
                        <a:t>Instituciones</a:t>
                      </a:r>
                      <a:r>
                        <a:rPr lang="es-MX" sz="1200" baseline="0" dirty="0" smtClean="0">
                          <a:latin typeface="Calibri" panose="020F0502020204030204" pitchFamily="34" charset="0"/>
                        </a:rPr>
                        <a:t> gubernamentales, consejos ciudadanos, colegios de profesionistas, organizaciones civiles </a:t>
                      </a:r>
                      <a:r>
                        <a:rPr lang="es-MX" sz="1200" dirty="0" smtClean="0">
                          <a:latin typeface="Calibri" panose="020F0502020204030204" pitchFamily="34" charset="0"/>
                        </a:rPr>
                        <a:t>+ sociedad civil organizada.</a:t>
                      </a:r>
                      <a:endParaRPr lang="es-MX" sz="1200" dirty="0" smtClean="0"/>
                    </a:p>
                    <a:p>
                      <a:endParaRPr lang="es-MX"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b="0" kern="1200" dirty="0" smtClean="0">
                          <a:solidFill>
                            <a:schemeClr val="dk1"/>
                          </a:solidFill>
                          <a:effectLst/>
                          <a:latin typeface="Calibri" panose="020F0502020204030204" pitchFamily="34" charset="0"/>
                          <a:ea typeface="+mn-ea"/>
                          <a:cs typeface="+mn-cs"/>
                        </a:rPr>
                        <a:t>Ing. Raúl Franco</a:t>
                      </a:r>
                    </a:p>
                    <a:p>
                      <a:pPr algn="l"/>
                      <a:endParaRPr lang="es-MX" sz="1200" b="0" dirty="0">
                        <a:latin typeface="Calibri" panose="020F0502020204030204" pitchFamily="34" charset="0"/>
                      </a:endParaRPr>
                    </a:p>
                  </a:txBody>
                  <a:tcPr/>
                </a:tc>
              </a:tr>
              <a:tr h="370840">
                <a:tc>
                  <a:txBody>
                    <a:bodyPr/>
                    <a:lstStyle/>
                    <a:p>
                      <a:pPr algn="l"/>
                      <a:r>
                        <a:rPr lang="es-MX" sz="1200" b="1" dirty="0" smtClean="0">
                          <a:latin typeface="Calibri" panose="020F0502020204030204" pitchFamily="34" charset="0"/>
                        </a:rPr>
                        <a:t>Contraloría Social </a:t>
                      </a:r>
                      <a:endParaRPr lang="es-MX" sz="1200" b="1" dirty="0">
                        <a:latin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dirty="0" smtClean="0">
                          <a:latin typeface="Calibri" panose="020F0502020204030204" pitchFamily="34" charset="0"/>
                        </a:rPr>
                        <a:t>Instituciones</a:t>
                      </a:r>
                      <a:r>
                        <a:rPr lang="es-MX" sz="1200" baseline="0" dirty="0" smtClean="0">
                          <a:latin typeface="Calibri" panose="020F0502020204030204" pitchFamily="34" charset="0"/>
                        </a:rPr>
                        <a:t> gubernamentales, consejos ciudadanos, colegios de profesionistas, organizaciones civiles </a:t>
                      </a:r>
                      <a:r>
                        <a:rPr lang="es-MX" sz="1200" dirty="0" smtClean="0">
                          <a:latin typeface="Calibri" panose="020F0502020204030204" pitchFamily="34" charset="0"/>
                        </a:rPr>
                        <a:t>+ sociedad civil organizada.</a:t>
                      </a:r>
                      <a:endParaRPr lang="es-MX" sz="1200" dirty="0" smtClean="0"/>
                    </a:p>
                    <a:p>
                      <a:endParaRPr lang="es-MX"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b="0" kern="1200" dirty="0" smtClean="0">
                          <a:solidFill>
                            <a:schemeClr val="dk1"/>
                          </a:solidFill>
                          <a:effectLst/>
                          <a:latin typeface="Calibri" panose="020F0502020204030204" pitchFamily="34" charset="0"/>
                          <a:ea typeface="+mn-ea"/>
                          <a:cs typeface="+mn-cs"/>
                        </a:rPr>
                        <a:t>M.A. Lourdes Hernández Carrillo</a:t>
                      </a:r>
                    </a:p>
                    <a:p>
                      <a:pPr algn="l"/>
                      <a:endParaRPr lang="es-MX" sz="1200" dirty="0"/>
                    </a:p>
                  </a:txBody>
                  <a:tcPr/>
                </a:tc>
              </a:tr>
            </a:tbl>
          </a:graphicData>
        </a:graphic>
      </p:graphicFrame>
    </p:spTree>
    <p:extLst>
      <p:ext uri="{BB962C8B-B14F-4D97-AF65-F5344CB8AC3E}">
        <p14:creationId xmlns:p14="http://schemas.microsoft.com/office/powerpoint/2010/main" val="86008436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130" y="656824"/>
            <a:ext cx="9634468" cy="1629176"/>
          </a:xfrm>
        </p:spPr>
        <p:txBody>
          <a:bodyPr>
            <a:normAutofit fontScale="90000"/>
          </a:bodyPr>
          <a:lstStyle/>
          <a:p>
            <a:r>
              <a:rPr lang="es-MX" b="1" dirty="0" smtClean="0">
                <a:solidFill>
                  <a:schemeClr val="accent1"/>
                </a:solidFill>
                <a:latin typeface="Calibri" panose="020F0502020204030204" pitchFamily="34" charset="0"/>
              </a:rPr>
              <a:t>Propuesta aprobada por los integrantes del STTL </a:t>
            </a:r>
            <a:r>
              <a:rPr lang="es-MX" dirty="0" smtClean="0">
                <a:latin typeface="Calibri" panose="020F0502020204030204" pitchFamily="34" charset="0"/>
              </a:rPr>
              <a:t/>
            </a:r>
            <a:br>
              <a:rPr lang="es-MX" dirty="0" smtClean="0">
                <a:latin typeface="Calibri" panose="020F0502020204030204" pitchFamily="34" charset="0"/>
              </a:rPr>
            </a:br>
            <a:r>
              <a:rPr lang="es-MX" sz="3600" dirty="0" smtClean="0">
                <a:latin typeface="Calibri" panose="020F0502020204030204" pitchFamily="34" charset="0"/>
              </a:rPr>
              <a:t>Plan de Acción Local </a:t>
            </a:r>
            <a:endParaRPr lang="es-MX" sz="3600" dirty="0">
              <a:latin typeface="Calibri" panose="020F0502020204030204" pitchFamily="34" charset="0"/>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923126947"/>
              </p:ext>
            </p:extLst>
          </p:nvPr>
        </p:nvGraphicFramePr>
        <p:xfrm>
          <a:off x="1295400" y="2420938"/>
          <a:ext cx="9601200" cy="457200"/>
        </p:xfrm>
        <a:graphic>
          <a:graphicData uri="http://schemas.openxmlformats.org/drawingml/2006/table">
            <a:tbl>
              <a:tblPr firstRow="1" bandRow="1">
                <a:tableStyleId>{5C22544A-7EE6-4342-B048-85BDC9FD1C3A}</a:tableStyleId>
              </a:tblPr>
              <a:tblGrid>
                <a:gridCol w="9601200"/>
              </a:tblGrid>
              <a:tr h="370840">
                <a:tc>
                  <a:txBody>
                    <a:bodyPr/>
                    <a:lstStyle/>
                    <a:p>
                      <a:pPr algn="ctr"/>
                      <a:r>
                        <a:rPr lang="es-MX" sz="2400" dirty="0" smtClean="0">
                          <a:solidFill>
                            <a:schemeClr val="tx1">
                              <a:lumMod val="85000"/>
                              <a:lumOff val="15000"/>
                            </a:schemeClr>
                          </a:solidFill>
                          <a:latin typeface="Calibri" panose="020F0502020204030204" pitchFamily="34" charset="0"/>
                        </a:rPr>
                        <a:t>5 Compromisos </a:t>
                      </a:r>
                      <a:endParaRPr lang="es-MX" sz="2400" dirty="0">
                        <a:solidFill>
                          <a:schemeClr val="tx1">
                            <a:lumMod val="85000"/>
                            <a:lumOff val="15000"/>
                          </a:schemeClr>
                        </a:solidFill>
                        <a:latin typeface="Calibri" panose="020F0502020204030204" pitchFamily="34" charset="0"/>
                      </a:endParaRPr>
                    </a:p>
                  </a:txBody>
                  <a:tcPr/>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1797664473"/>
              </p:ext>
            </p:extLst>
          </p:nvPr>
        </p:nvGraphicFramePr>
        <p:xfrm>
          <a:off x="1295403" y="2897747"/>
          <a:ext cx="9601196" cy="2974638"/>
        </p:xfrm>
        <a:graphic>
          <a:graphicData uri="http://schemas.openxmlformats.org/drawingml/2006/table">
            <a:tbl>
              <a:tblPr firstRow="1" bandRow="1">
                <a:tableStyleId>{8A107856-5554-42FB-B03E-39F5DBC370BA}</a:tableStyleId>
              </a:tblPr>
              <a:tblGrid>
                <a:gridCol w="3226728"/>
                <a:gridCol w="3226728"/>
                <a:gridCol w="3147740"/>
              </a:tblGrid>
              <a:tr h="414318">
                <a:tc>
                  <a:txBody>
                    <a:bodyPr/>
                    <a:lstStyle/>
                    <a:p>
                      <a:pPr algn="ctr"/>
                      <a:r>
                        <a:rPr lang="es-MX" sz="1600" b="0" dirty="0" smtClean="0">
                          <a:latin typeface="Calibri" panose="020F0502020204030204" pitchFamily="34" charset="0"/>
                        </a:rPr>
                        <a:t>Local</a:t>
                      </a:r>
                      <a:endParaRPr lang="es-MX" sz="1600" b="0" dirty="0">
                        <a:latin typeface="Calibri" panose="020F0502020204030204" pitchFamily="34" charset="0"/>
                      </a:endParaRPr>
                    </a:p>
                  </a:txBody>
                  <a:tcPr/>
                </a:tc>
                <a:tc>
                  <a:txBody>
                    <a:bodyPr/>
                    <a:lstStyle/>
                    <a:p>
                      <a:pPr algn="l"/>
                      <a:r>
                        <a:rPr lang="es-MX" sz="1600" b="0" dirty="0" smtClean="0">
                          <a:latin typeface="Calibri" panose="020F0502020204030204" pitchFamily="34" charset="0"/>
                        </a:rPr>
                        <a:t>Seguridad Pública </a:t>
                      </a:r>
                      <a:endParaRPr lang="es-MX" sz="1600" b="0" dirty="0">
                        <a:latin typeface="Calibri" panose="020F0502020204030204" pitchFamily="34" charset="0"/>
                      </a:endParaRPr>
                    </a:p>
                  </a:txBody>
                  <a:tcPr/>
                </a:tc>
                <a:tc>
                  <a:txBody>
                    <a:bodyPr/>
                    <a:lstStyle/>
                    <a:p>
                      <a:pPr algn="l"/>
                      <a:r>
                        <a:rPr lang="es-MX" sz="1600" b="0" dirty="0" smtClean="0">
                          <a:latin typeface="Calibri" panose="020F0502020204030204" pitchFamily="34" charset="0"/>
                        </a:rPr>
                        <a:t>“Programa integral</a:t>
                      </a:r>
                      <a:r>
                        <a:rPr lang="es-MX" sz="1600" b="0" baseline="0" dirty="0" smtClean="0">
                          <a:latin typeface="Calibri" panose="020F0502020204030204" pitchFamily="34" charset="0"/>
                        </a:rPr>
                        <a:t> para reducir los índices de violencia en escuelas secundarias públicas”</a:t>
                      </a:r>
                      <a:endParaRPr lang="es-MX" sz="1600" b="0" dirty="0">
                        <a:latin typeface="Calibri" panose="020F0502020204030204" pitchFamily="34" charset="0"/>
                      </a:endParaRPr>
                    </a:p>
                  </a:txBody>
                  <a:tcPr/>
                </a:tc>
              </a:tr>
              <a:tr h="414318">
                <a:tc>
                  <a:txBody>
                    <a:bodyPr/>
                    <a:lstStyle/>
                    <a:p>
                      <a:pPr algn="ctr"/>
                      <a:r>
                        <a:rPr lang="es-MX" sz="1600" b="0" dirty="0" smtClean="0">
                          <a:latin typeface="Calibri" panose="020F0502020204030204" pitchFamily="34" charset="0"/>
                        </a:rPr>
                        <a:t>Local</a:t>
                      </a:r>
                      <a:endParaRPr lang="es-MX" sz="1600" b="0" dirty="0">
                        <a:latin typeface="Calibri" panose="020F0502020204030204" pitchFamily="34" charset="0"/>
                      </a:endParaRPr>
                    </a:p>
                  </a:txBody>
                  <a:tcPr/>
                </a:tc>
                <a:tc>
                  <a:txBody>
                    <a:bodyPr/>
                    <a:lstStyle/>
                    <a:p>
                      <a:pPr algn="l"/>
                      <a:r>
                        <a:rPr lang="es-MX" sz="1600" b="0" dirty="0" smtClean="0">
                          <a:latin typeface="Calibri" panose="020F0502020204030204" pitchFamily="34" charset="0"/>
                        </a:rPr>
                        <a:t>Empleo</a:t>
                      </a:r>
                      <a:endParaRPr lang="es-MX" sz="1600" b="0" dirty="0">
                        <a:latin typeface="Calibri" panose="020F0502020204030204" pitchFamily="34" charset="0"/>
                      </a:endParaRPr>
                    </a:p>
                  </a:txBody>
                  <a:tcPr/>
                </a:tc>
                <a:tc>
                  <a:txBody>
                    <a:bodyPr/>
                    <a:lstStyle/>
                    <a:p>
                      <a:pPr algn="l"/>
                      <a:r>
                        <a:rPr lang="es-MX" sz="1600" b="0" dirty="0" smtClean="0">
                          <a:latin typeface="Calibri" panose="020F0502020204030204" pitchFamily="34" charset="0"/>
                        </a:rPr>
                        <a:t>“Fortalecimiento en</a:t>
                      </a:r>
                      <a:r>
                        <a:rPr lang="es-MX" sz="1600" b="0" baseline="0" dirty="0" smtClean="0">
                          <a:latin typeface="Calibri" panose="020F0502020204030204" pitchFamily="34" charset="0"/>
                        </a:rPr>
                        <a:t> los programas de capacitación y formación</a:t>
                      </a:r>
                      <a:r>
                        <a:rPr lang="es-MX" sz="1600" b="0" dirty="0" smtClean="0">
                          <a:latin typeface="Calibri" panose="020F0502020204030204" pitchFamily="34" charset="0"/>
                        </a:rPr>
                        <a:t>”</a:t>
                      </a:r>
                      <a:endParaRPr lang="es-MX" sz="1600" b="0" dirty="0">
                        <a:latin typeface="Calibri" panose="020F0502020204030204" pitchFamily="34" charset="0"/>
                      </a:endParaRPr>
                    </a:p>
                  </a:txBody>
                  <a:tcPr/>
                </a:tc>
              </a:tr>
              <a:tr h="414318">
                <a:tc>
                  <a:txBody>
                    <a:bodyPr/>
                    <a:lstStyle/>
                    <a:p>
                      <a:pPr algn="ctr"/>
                      <a:r>
                        <a:rPr lang="es-MX" sz="1600" b="0" dirty="0" smtClean="0">
                          <a:latin typeface="Calibri" panose="020F0502020204030204" pitchFamily="34" charset="0"/>
                        </a:rPr>
                        <a:t>Nacional</a:t>
                      </a:r>
                      <a:endParaRPr lang="es-MX" sz="1600" b="0" dirty="0">
                        <a:latin typeface="Calibri" panose="020F0502020204030204" pitchFamily="34" charset="0"/>
                      </a:endParaRPr>
                    </a:p>
                  </a:txBody>
                  <a:tcPr/>
                </a:tc>
                <a:tc>
                  <a:txBody>
                    <a:bodyPr/>
                    <a:lstStyle/>
                    <a:p>
                      <a:pPr algn="l"/>
                      <a:r>
                        <a:rPr lang="es-MX" sz="1600" b="0" dirty="0" smtClean="0">
                          <a:latin typeface="Calibri" panose="020F0502020204030204" pitchFamily="34" charset="0"/>
                        </a:rPr>
                        <a:t>Medio Ambiente </a:t>
                      </a:r>
                      <a:endParaRPr lang="es-MX" sz="1600" b="0" dirty="0">
                        <a:latin typeface="Calibri" panose="020F0502020204030204" pitchFamily="34" charset="0"/>
                      </a:endParaRPr>
                    </a:p>
                  </a:txBody>
                  <a:tcPr/>
                </a:tc>
                <a:tc>
                  <a:txBody>
                    <a:bodyPr/>
                    <a:lstStyle/>
                    <a:p>
                      <a:pPr algn="l"/>
                      <a:r>
                        <a:rPr lang="es-MX" sz="1600" b="0" dirty="0" smtClean="0">
                          <a:latin typeface="Calibri" panose="020F0502020204030204" pitchFamily="34" charset="0"/>
                        </a:rPr>
                        <a:t>“Ladrilleras y gestión</a:t>
                      </a:r>
                      <a:r>
                        <a:rPr lang="es-MX" sz="1600" b="0" baseline="0" dirty="0" smtClean="0">
                          <a:latin typeface="Calibri" panose="020F0502020204030204" pitchFamily="34" charset="0"/>
                        </a:rPr>
                        <a:t> de residuos solidos”</a:t>
                      </a:r>
                      <a:endParaRPr lang="es-MX" sz="1600" b="0" dirty="0">
                        <a:latin typeface="Calibri" panose="020F0502020204030204" pitchFamily="34" charset="0"/>
                      </a:endParaRPr>
                    </a:p>
                  </a:txBody>
                  <a:tcPr/>
                </a:tc>
              </a:tr>
              <a:tr h="414318">
                <a:tc>
                  <a:txBody>
                    <a:bodyPr/>
                    <a:lstStyle/>
                    <a:p>
                      <a:pPr algn="ctr"/>
                      <a:r>
                        <a:rPr lang="es-MX" sz="1600" b="0" dirty="0" smtClean="0">
                          <a:latin typeface="Calibri" panose="020F0502020204030204" pitchFamily="34" charset="0"/>
                        </a:rPr>
                        <a:t>Nacional</a:t>
                      </a:r>
                      <a:endParaRPr lang="es-MX" sz="1600" b="0" dirty="0">
                        <a:latin typeface="Calibri" panose="020F0502020204030204" pitchFamily="34" charset="0"/>
                      </a:endParaRPr>
                    </a:p>
                  </a:txBody>
                  <a:tcPr/>
                </a:tc>
                <a:tc>
                  <a:txBody>
                    <a:bodyPr/>
                    <a:lstStyle/>
                    <a:p>
                      <a:pPr algn="l"/>
                      <a:r>
                        <a:rPr lang="es-MX" sz="1600" b="0" dirty="0" smtClean="0">
                          <a:latin typeface="Calibri" panose="020F0502020204030204" pitchFamily="34" charset="0"/>
                        </a:rPr>
                        <a:t>Transparencia, rendición de cuentas y contraloría </a:t>
                      </a:r>
                      <a:endParaRPr lang="es-MX" sz="1600" b="0" dirty="0">
                        <a:latin typeface="Calibri" panose="020F0502020204030204" pitchFamily="34" charset="0"/>
                      </a:endParaRPr>
                    </a:p>
                  </a:txBody>
                  <a:tcPr/>
                </a:tc>
                <a:tc>
                  <a:txBody>
                    <a:bodyPr/>
                    <a:lstStyle/>
                    <a:p>
                      <a:pPr algn="l"/>
                      <a:r>
                        <a:rPr lang="es-MX" sz="1600" b="0" dirty="0" smtClean="0">
                          <a:latin typeface="Calibri" panose="020F0502020204030204" pitchFamily="34" charset="0"/>
                        </a:rPr>
                        <a:t>“Fortalecer mecanismos de Contraloría Social”</a:t>
                      </a:r>
                      <a:endParaRPr lang="es-MX" sz="1600" b="0" dirty="0">
                        <a:latin typeface="Calibri" panose="020F0502020204030204" pitchFamily="34" charset="0"/>
                      </a:endParaRPr>
                    </a:p>
                  </a:txBody>
                  <a:tcPr/>
                </a:tc>
              </a:tr>
              <a:tr h="414318">
                <a:tc>
                  <a:txBody>
                    <a:bodyPr/>
                    <a:lstStyle/>
                    <a:p>
                      <a:pPr algn="ctr"/>
                      <a:r>
                        <a:rPr lang="es-MX" sz="1600" b="0" dirty="0" err="1" smtClean="0">
                          <a:latin typeface="Calibri" panose="020F0502020204030204" pitchFamily="34" charset="0"/>
                        </a:rPr>
                        <a:t>Follow</a:t>
                      </a:r>
                      <a:r>
                        <a:rPr lang="es-MX" sz="1600" b="0" baseline="0" dirty="0" smtClean="0">
                          <a:latin typeface="Calibri" panose="020F0502020204030204" pitchFamily="34" charset="0"/>
                        </a:rPr>
                        <a:t> </a:t>
                      </a:r>
                      <a:r>
                        <a:rPr lang="es-MX" sz="1600" b="0" baseline="0" dirty="0" err="1" smtClean="0">
                          <a:latin typeface="Calibri" panose="020F0502020204030204" pitchFamily="34" charset="0"/>
                        </a:rPr>
                        <a:t>the</a:t>
                      </a:r>
                      <a:r>
                        <a:rPr lang="es-MX" sz="1600" b="0" baseline="0" dirty="0" smtClean="0">
                          <a:latin typeface="Calibri" panose="020F0502020204030204" pitchFamily="34" charset="0"/>
                        </a:rPr>
                        <a:t> </a:t>
                      </a:r>
                      <a:r>
                        <a:rPr lang="es-MX" sz="1600" b="0" baseline="0" dirty="0" err="1" smtClean="0">
                          <a:latin typeface="Calibri" panose="020F0502020204030204" pitchFamily="34" charset="0"/>
                        </a:rPr>
                        <a:t>money</a:t>
                      </a:r>
                      <a:r>
                        <a:rPr lang="es-MX" sz="1600" b="0" baseline="0" dirty="0" smtClean="0">
                          <a:latin typeface="Calibri" panose="020F0502020204030204" pitchFamily="34" charset="0"/>
                        </a:rPr>
                        <a:t> </a:t>
                      </a:r>
                      <a:endParaRPr lang="es-MX" sz="1600" b="0" dirty="0">
                        <a:latin typeface="Calibri" panose="020F0502020204030204" pitchFamily="34" charset="0"/>
                      </a:endParaRPr>
                    </a:p>
                  </a:txBody>
                  <a:tcPr/>
                </a:tc>
                <a:tc>
                  <a:txBody>
                    <a:bodyPr/>
                    <a:lstStyle/>
                    <a:p>
                      <a:pPr algn="l"/>
                      <a:r>
                        <a:rPr lang="es-MX" sz="1600" b="0" dirty="0" smtClean="0">
                          <a:latin typeface="Calibri" panose="020F0502020204030204" pitchFamily="34" charset="0"/>
                        </a:rPr>
                        <a:t>“Agua</a:t>
                      </a:r>
                      <a:r>
                        <a:rPr lang="es-MX" sz="1600" b="0" baseline="0" dirty="0" smtClean="0">
                          <a:latin typeface="Calibri" panose="020F0502020204030204" pitchFamily="34" charset="0"/>
                        </a:rPr>
                        <a:t> Limpia”</a:t>
                      </a:r>
                      <a:endParaRPr lang="es-MX" sz="1600" b="0" dirty="0">
                        <a:latin typeface="Calibri" panose="020F0502020204030204" pitchFamily="34" charset="0"/>
                      </a:endParaRPr>
                    </a:p>
                  </a:txBody>
                  <a:tcPr/>
                </a:tc>
                <a:tc>
                  <a:txBody>
                    <a:bodyPr/>
                    <a:lstStyle/>
                    <a:p>
                      <a:pPr algn="l"/>
                      <a:endParaRPr lang="es-MX" sz="1600" b="0" dirty="0">
                        <a:latin typeface="Calibri" panose="020F0502020204030204" pitchFamily="34" charset="0"/>
                      </a:endParaRPr>
                    </a:p>
                  </a:txBody>
                  <a:tcPr/>
                </a:tc>
              </a:tr>
            </a:tbl>
          </a:graphicData>
        </a:graphic>
      </p:graphicFrame>
    </p:spTree>
    <p:extLst>
      <p:ext uri="{BB962C8B-B14F-4D97-AF65-F5344CB8AC3E}">
        <p14:creationId xmlns:p14="http://schemas.microsoft.com/office/powerpoint/2010/main" val="10854632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692398" y="1468193"/>
            <a:ext cx="6815669" cy="1918472"/>
          </a:xfrm>
        </p:spPr>
        <p:txBody>
          <a:bodyPr/>
          <a:lstStyle/>
          <a:p>
            <a:r>
              <a:rPr lang="es-MX" b="1" dirty="0" smtClean="0">
                <a:solidFill>
                  <a:schemeClr val="accent4">
                    <a:lumMod val="75000"/>
                  </a:schemeClr>
                </a:solidFill>
              </a:rPr>
              <a:t/>
            </a:r>
            <a:br>
              <a:rPr lang="es-MX" b="1" dirty="0" smtClean="0">
                <a:solidFill>
                  <a:schemeClr val="accent4">
                    <a:lumMod val="75000"/>
                  </a:schemeClr>
                </a:solidFill>
              </a:rPr>
            </a:br>
            <a:r>
              <a:rPr lang="es-MX" b="1" dirty="0">
                <a:solidFill>
                  <a:schemeClr val="accent4">
                    <a:lumMod val="75000"/>
                  </a:schemeClr>
                </a:solidFill>
              </a:rPr>
              <a:t/>
            </a:r>
            <a:br>
              <a:rPr lang="es-MX" b="1" dirty="0">
                <a:solidFill>
                  <a:schemeClr val="accent4">
                    <a:lumMod val="75000"/>
                  </a:schemeClr>
                </a:solidFill>
              </a:rPr>
            </a:br>
            <a:r>
              <a:rPr lang="es-MX" b="1" dirty="0" smtClean="0">
                <a:solidFill>
                  <a:schemeClr val="accent4">
                    <a:lumMod val="75000"/>
                  </a:schemeClr>
                </a:solidFill>
              </a:rPr>
              <a:t/>
            </a:r>
            <a:br>
              <a:rPr lang="es-MX" b="1" dirty="0" smtClean="0">
                <a:solidFill>
                  <a:schemeClr val="accent4">
                    <a:lumMod val="75000"/>
                  </a:schemeClr>
                </a:solidFill>
              </a:rPr>
            </a:br>
            <a:r>
              <a:rPr lang="es-MX" b="1" dirty="0" smtClean="0">
                <a:solidFill>
                  <a:schemeClr val="accent4">
                    <a:lumMod val="75000"/>
                  </a:schemeClr>
                </a:solidFill>
              </a:rPr>
              <a:t/>
            </a:r>
            <a:br>
              <a:rPr lang="es-MX" b="1" dirty="0" smtClean="0">
                <a:solidFill>
                  <a:schemeClr val="accent4">
                    <a:lumMod val="75000"/>
                  </a:schemeClr>
                </a:solidFill>
              </a:rPr>
            </a:br>
            <a:r>
              <a:rPr lang="es-MX" b="1" dirty="0">
                <a:solidFill>
                  <a:schemeClr val="accent4">
                    <a:lumMod val="75000"/>
                  </a:schemeClr>
                </a:solidFill>
              </a:rPr>
              <a:t/>
            </a:r>
            <a:br>
              <a:rPr lang="es-MX" b="1" dirty="0">
                <a:solidFill>
                  <a:schemeClr val="accent4">
                    <a:lumMod val="75000"/>
                  </a:schemeClr>
                </a:solidFill>
              </a:rPr>
            </a:br>
            <a:r>
              <a:rPr lang="es-MX" b="1" dirty="0" smtClean="0">
                <a:solidFill>
                  <a:schemeClr val="accent4">
                    <a:lumMod val="75000"/>
                  </a:schemeClr>
                </a:solidFill>
              </a:rPr>
              <a:t/>
            </a:r>
            <a:br>
              <a:rPr lang="es-MX" b="1" dirty="0" smtClean="0">
                <a:solidFill>
                  <a:schemeClr val="accent4">
                    <a:lumMod val="75000"/>
                  </a:schemeClr>
                </a:solidFill>
              </a:rPr>
            </a:br>
            <a:r>
              <a:rPr lang="es-MX" b="1" dirty="0">
                <a:solidFill>
                  <a:schemeClr val="accent4">
                    <a:lumMod val="75000"/>
                  </a:schemeClr>
                </a:solidFill>
              </a:rPr>
              <a:t/>
            </a:r>
            <a:br>
              <a:rPr lang="es-MX" b="1" dirty="0">
                <a:solidFill>
                  <a:schemeClr val="accent4">
                    <a:lumMod val="75000"/>
                  </a:schemeClr>
                </a:solidFill>
              </a:rPr>
            </a:br>
            <a:r>
              <a:rPr lang="es-MX" b="1" dirty="0" smtClean="0">
                <a:solidFill>
                  <a:schemeClr val="accent4">
                    <a:lumMod val="75000"/>
                  </a:schemeClr>
                </a:solidFill>
              </a:rPr>
              <a:t/>
            </a:r>
            <a:br>
              <a:rPr lang="es-MX" b="1" dirty="0" smtClean="0">
                <a:solidFill>
                  <a:schemeClr val="accent4">
                    <a:lumMod val="75000"/>
                  </a:schemeClr>
                </a:solidFill>
              </a:rPr>
            </a:br>
            <a:r>
              <a:rPr lang="es-MX" b="1" dirty="0" smtClean="0">
                <a:latin typeface="Calibri" panose="020F0502020204030204" pitchFamily="34" charset="0"/>
              </a:rPr>
              <a:t>Por </a:t>
            </a:r>
            <a:r>
              <a:rPr lang="es-MX" b="1" dirty="0">
                <a:latin typeface="Calibri" panose="020F0502020204030204" pitchFamily="34" charset="0"/>
              </a:rPr>
              <a:t>su atención </a:t>
            </a:r>
            <a:br>
              <a:rPr lang="es-MX" b="1" dirty="0">
                <a:latin typeface="Calibri" panose="020F0502020204030204" pitchFamily="34" charset="0"/>
              </a:rPr>
            </a:br>
            <a:r>
              <a:rPr lang="es-MX" b="1" dirty="0">
                <a:latin typeface="Calibri" panose="020F0502020204030204" pitchFamily="34" charset="0"/>
              </a:rPr>
              <a:t>¡Muchas gracias!</a:t>
            </a:r>
            <a:endParaRPr lang="es-MX" dirty="0"/>
          </a:p>
        </p:txBody>
      </p:sp>
      <p:sp>
        <p:nvSpPr>
          <p:cNvPr id="3" name="Subtítulo 2"/>
          <p:cNvSpPr>
            <a:spLocks noGrp="1"/>
          </p:cNvSpPr>
          <p:nvPr>
            <p:ph type="subTitle" idx="1"/>
          </p:nvPr>
        </p:nvSpPr>
        <p:spPr>
          <a:xfrm>
            <a:off x="2692398" y="3953813"/>
            <a:ext cx="6815669" cy="1171979"/>
          </a:xfrm>
        </p:spPr>
        <p:txBody>
          <a:bodyPr>
            <a:normAutofit fontScale="77500" lnSpcReduction="20000"/>
          </a:bodyPr>
          <a:lstStyle/>
          <a:p>
            <a:endParaRPr lang="es-MX" dirty="0" smtClean="0"/>
          </a:p>
          <a:p>
            <a:pPr algn="r"/>
            <a:r>
              <a:rPr lang="es-MX" sz="3000" b="1" dirty="0">
                <a:solidFill>
                  <a:schemeClr val="accent1"/>
                </a:solidFill>
                <a:latin typeface="Calibri" panose="020F0502020204030204" pitchFamily="34" charset="0"/>
                <a:cs typeface="Arial" panose="020B0604020202020204" pitchFamily="34" charset="0"/>
              </a:rPr>
              <a:t>Lic. Héctor Carriedo Sáenz </a:t>
            </a:r>
            <a:endParaRPr lang="es-MX" sz="3000" b="1" dirty="0" smtClean="0">
              <a:solidFill>
                <a:schemeClr val="accent1"/>
              </a:solidFill>
              <a:latin typeface="Calibri" panose="020F0502020204030204" pitchFamily="34" charset="0"/>
              <a:cs typeface="Arial" panose="020B0604020202020204" pitchFamily="34" charset="0"/>
            </a:endParaRPr>
          </a:p>
          <a:p>
            <a:pPr algn="r"/>
            <a:r>
              <a:rPr lang="es-MX" sz="1900" b="1" dirty="0" smtClean="0">
                <a:solidFill>
                  <a:schemeClr val="accent1"/>
                </a:solidFill>
                <a:latin typeface="Calibri" panose="020F0502020204030204" pitchFamily="34" charset="0"/>
                <a:cs typeface="Arial" panose="020B0604020202020204" pitchFamily="34" charset="0"/>
              </a:rPr>
              <a:t>Consejero Presidente del IDAIP</a:t>
            </a:r>
            <a:endParaRPr lang="es-MX" sz="1900" b="1" dirty="0">
              <a:solidFill>
                <a:schemeClr val="accent1"/>
              </a:solidFill>
              <a:latin typeface="Calibri" panose="020F050202020403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6227958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1" y="917738"/>
            <a:ext cx="9601196" cy="1303867"/>
          </a:xfrm>
        </p:spPr>
        <p:txBody>
          <a:bodyPr>
            <a:noAutofit/>
          </a:bodyPr>
          <a:lstStyle/>
          <a:p>
            <a:r>
              <a:rPr lang="es-MX" sz="3600" b="1" dirty="0" smtClean="0">
                <a:latin typeface="Calibri" panose="020F0502020204030204" pitchFamily="34" charset="0"/>
              </a:rPr>
              <a:t/>
            </a:r>
            <a:br>
              <a:rPr lang="es-MX" sz="3600" b="1" dirty="0" smtClean="0">
                <a:latin typeface="Calibri" panose="020F0502020204030204" pitchFamily="34" charset="0"/>
              </a:rPr>
            </a:br>
            <a:r>
              <a:rPr lang="es-MX" sz="3600" b="1" dirty="0" smtClean="0">
                <a:latin typeface="Calibri" panose="020F0502020204030204" pitchFamily="34" charset="0"/>
              </a:rPr>
              <a:t>Análisis </a:t>
            </a:r>
            <a:r>
              <a:rPr lang="es-MX" sz="3600" b="1" dirty="0">
                <a:latin typeface="Calibri" panose="020F0502020204030204" pitchFamily="34" charset="0"/>
              </a:rPr>
              <a:t>de resultados de cada una de las mesas de trabajo</a:t>
            </a:r>
            <a:r>
              <a:rPr lang="es-MX" sz="3600" b="1" dirty="0" smtClean="0">
                <a:latin typeface="Calibri" panose="020F0502020204030204" pitchFamily="34" charset="0"/>
              </a:rPr>
              <a:t>.</a:t>
            </a:r>
            <a:r>
              <a:rPr lang="es-MX" sz="3600" dirty="0">
                <a:latin typeface="Calibri" panose="020F0502020204030204" pitchFamily="34" charset="0"/>
              </a:rPr>
              <a:t/>
            </a:r>
            <a:br>
              <a:rPr lang="es-MX" sz="3600" dirty="0">
                <a:latin typeface="Calibri" panose="020F0502020204030204" pitchFamily="34" charset="0"/>
              </a:rPr>
            </a:br>
            <a:endParaRPr lang="es-MX" sz="3600"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824667410"/>
              </p:ext>
            </p:extLst>
          </p:nvPr>
        </p:nvGraphicFramePr>
        <p:xfrm>
          <a:off x="1017434" y="2472744"/>
          <a:ext cx="10161430" cy="3717799"/>
        </p:xfrm>
        <a:graphic>
          <a:graphicData uri="http://schemas.openxmlformats.org/drawingml/2006/table">
            <a:tbl>
              <a:tblPr firstRow="1" firstCol="1" bandRow="1">
                <a:tableStyleId>{5C22544A-7EE6-4342-B048-85BDC9FD1C3A}</a:tableStyleId>
              </a:tblPr>
              <a:tblGrid>
                <a:gridCol w="3111890"/>
                <a:gridCol w="2443826"/>
                <a:gridCol w="2302380"/>
                <a:gridCol w="2303334"/>
              </a:tblGrid>
              <a:tr h="774130">
                <a:tc>
                  <a:txBody>
                    <a:bodyPr/>
                    <a:lstStyle/>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MESA:</a:t>
                      </a:r>
                    </a:p>
                    <a:p>
                      <a:pPr algn="ctr">
                        <a:lnSpc>
                          <a:spcPct val="107000"/>
                        </a:lnSpc>
                        <a:spcAft>
                          <a:spcPts val="0"/>
                        </a:spcAft>
                      </a:pPr>
                      <a:r>
                        <a:rPr lang="es-MX" sz="1900" dirty="0">
                          <a:effectLst/>
                          <a:latin typeface="Calibri" panose="020F0502020204030204" pitchFamily="34" charset="0"/>
                        </a:rPr>
                        <a:t> </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PROPUESTA 1</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PROPUESTA 2</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900">
                          <a:effectLst/>
                          <a:latin typeface="Calibri" panose="020F0502020204030204" pitchFamily="34" charset="0"/>
                        </a:rPr>
                        <a:t> </a:t>
                      </a:r>
                    </a:p>
                    <a:p>
                      <a:pPr algn="ctr">
                        <a:lnSpc>
                          <a:spcPct val="107000"/>
                        </a:lnSpc>
                        <a:spcAft>
                          <a:spcPts val="0"/>
                        </a:spcAft>
                      </a:pPr>
                      <a:r>
                        <a:rPr lang="es-MX" sz="1900">
                          <a:effectLst/>
                          <a:latin typeface="Calibri" panose="020F0502020204030204" pitchFamily="34" charset="0"/>
                        </a:rPr>
                        <a:t>PROPUESTA 3</a:t>
                      </a:r>
                      <a:endParaRPr lang="es-MX"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55331">
                <a:tc>
                  <a:txBody>
                    <a:bodyPr/>
                    <a:lstStyle/>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EMPLEO</a:t>
                      </a:r>
                    </a:p>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 </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Alinear las políticas locales de educación. formación y capacitación al programa de industrialización.</a:t>
                      </a:r>
                    </a:p>
                    <a:p>
                      <a:pP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13 Puntos </a:t>
                      </a:r>
                    </a:p>
                  </a:txBody>
                  <a:tcPr marL="68580" marR="68580" marT="0" marB="0"/>
                </a:tc>
                <a:tc>
                  <a:txBody>
                    <a:bodyPr/>
                    <a:lstStyle/>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Elaborar un programa integral de industrialización </a:t>
                      </a:r>
                    </a:p>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 </a:t>
                      </a:r>
                      <a:endParaRPr lang="es-MX" sz="1900" dirty="0" smtClean="0">
                        <a:effectLst/>
                        <a:latin typeface="Calibri" panose="020F0502020204030204" pitchFamily="34" charset="0"/>
                      </a:endParaRPr>
                    </a:p>
                    <a:p>
                      <a:pPr>
                        <a:lnSpc>
                          <a:spcPct val="107000"/>
                        </a:lnSpc>
                        <a:spcAft>
                          <a:spcPts val="0"/>
                        </a:spcAft>
                      </a:pPr>
                      <a:endParaRPr lang="es-MX" sz="1900" dirty="0">
                        <a:effectLst/>
                        <a:latin typeface="Calibri" panose="020F0502020204030204" pitchFamily="34" charset="0"/>
                      </a:endParaRPr>
                    </a:p>
                    <a:p>
                      <a:pPr algn="ctr">
                        <a:lnSpc>
                          <a:spcPct val="107000"/>
                        </a:lnSpc>
                        <a:spcAft>
                          <a:spcPts val="0"/>
                        </a:spcAft>
                      </a:pPr>
                      <a:r>
                        <a:rPr lang="es-MX" sz="1900" dirty="0">
                          <a:effectLst/>
                          <a:latin typeface="Calibri" panose="020F0502020204030204" pitchFamily="34" charset="0"/>
                        </a:rPr>
                        <a:t>12 Puntos</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Establecer un programa integral de </a:t>
                      </a:r>
                      <a:r>
                        <a:rPr lang="es-MX" sz="1900" dirty="0" err="1">
                          <a:effectLst/>
                          <a:latin typeface="Calibri" panose="020F0502020204030204" pitchFamily="34" charset="0"/>
                        </a:rPr>
                        <a:t>emprendedurismo</a:t>
                      </a: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 </a:t>
                      </a:r>
                      <a:endParaRPr lang="es-MX" sz="1900" dirty="0" smtClean="0">
                        <a:effectLst/>
                        <a:latin typeface="Calibri" panose="020F0502020204030204" pitchFamily="34" charset="0"/>
                      </a:endParaRPr>
                    </a:p>
                    <a:p>
                      <a:pPr>
                        <a:lnSpc>
                          <a:spcPct val="107000"/>
                        </a:lnSpc>
                        <a:spcAft>
                          <a:spcPts val="0"/>
                        </a:spcAft>
                      </a:pPr>
                      <a:endParaRPr lang="es-MX" sz="1900" dirty="0">
                        <a:effectLst/>
                        <a:latin typeface="Calibri" panose="020F0502020204030204" pitchFamily="34" charset="0"/>
                      </a:endParaRPr>
                    </a:p>
                    <a:p>
                      <a:pPr algn="ctr">
                        <a:lnSpc>
                          <a:spcPct val="107000"/>
                        </a:lnSpc>
                        <a:spcAft>
                          <a:spcPts val="0"/>
                        </a:spcAft>
                      </a:pPr>
                      <a:r>
                        <a:rPr lang="es-MX" sz="1900" dirty="0">
                          <a:effectLst/>
                          <a:latin typeface="Calibri" panose="020F0502020204030204" pitchFamily="34" charset="0"/>
                        </a:rPr>
                        <a:t>10 Puntos</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2158888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latin typeface="Calibri" panose="020F0502020204030204" pitchFamily="34" charset="0"/>
              </a:rPr>
              <a:t/>
            </a:r>
            <a:br>
              <a:rPr lang="es-MX" b="1" dirty="0">
                <a:latin typeface="Calibri" panose="020F0502020204030204" pitchFamily="34" charset="0"/>
              </a:rPr>
            </a:br>
            <a:r>
              <a:rPr lang="es-MX" sz="4000" b="1" dirty="0">
                <a:latin typeface="Calibri" panose="020F0502020204030204" pitchFamily="34" charset="0"/>
              </a:rPr>
              <a:t>Análisis de resultados de cada una de las mesas de trabajo.</a:t>
            </a:r>
            <a:r>
              <a:rPr lang="es-MX" dirty="0">
                <a:latin typeface="Calibri" panose="020F0502020204030204" pitchFamily="34" charset="0"/>
              </a:rPr>
              <a:t/>
            </a:r>
            <a:br>
              <a:rPr lang="es-MX" dirty="0">
                <a:latin typeface="Calibri" panose="020F0502020204030204" pitchFamily="34" charset="0"/>
              </a:rPr>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909974576"/>
              </p:ext>
            </p:extLst>
          </p:nvPr>
        </p:nvGraphicFramePr>
        <p:xfrm>
          <a:off x="947672" y="2485623"/>
          <a:ext cx="10295586" cy="3717799"/>
        </p:xfrm>
        <a:graphic>
          <a:graphicData uri="http://schemas.openxmlformats.org/drawingml/2006/table">
            <a:tbl>
              <a:tblPr firstRow="1" firstCol="1" bandRow="1">
                <a:tableStyleId>{5C22544A-7EE6-4342-B048-85BDC9FD1C3A}</a:tableStyleId>
              </a:tblPr>
              <a:tblGrid>
                <a:gridCol w="3152975"/>
                <a:gridCol w="2476092"/>
                <a:gridCol w="2332775"/>
                <a:gridCol w="2333744"/>
              </a:tblGrid>
              <a:tr h="799011">
                <a:tc>
                  <a:txBody>
                    <a:bodyPr/>
                    <a:lstStyle/>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MESA:</a:t>
                      </a:r>
                    </a:p>
                    <a:p>
                      <a:pPr algn="ctr">
                        <a:lnSpc>
                          <a:spcPct val="107000"/>
                        </a:lnSpc>
                        <a:spcAft>
                          <a:spcPts val="0"/>
                        </a:spcAft>
                      </a:pPr>
                      <a:r>
                        <a:rPr lang="es-MX" sz="1900" dirty="0">
                          <a:effectLst/>
                          <a:latin typeface="Calibri" panose="020F0502020204030204" pitchFamily="34" charset="0"/>
                        </a:rPr>
                        <a:t> </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PROPUESTA 1</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900">
                          <a:effectLst/>
                          <a:latin typeface="Calibri" panose="020F0502020204030204" pitchFamily="34" charset="0"/>
                        </a:rPr>
                        <a:t> </a:t>
                      </a:r>
                    </a:p>
                    <a:p>
                      <a:pPr algn="ctr">
                        <a:lnSpc>
                          <a:spcPct val="107000"/>
                        </a:lnSpc>
                        <a:spcAft>
                          <a:spcPts val="0"/>
                        </a:spcAft>
                      </a:pPr>
                      <a:r>
                        <a:rPr lang="es-MX" sz="1900">
                          <a:effectLst/>
                          <a:latin typeface="Calibri" panose="020F0502020204030204" pitchFamily="34" charset="0"/>
                        </a:rPr>
                        <a:t>PROPUESTA 2</a:t>
                      </a:r>
                      <a:endParaRPr lang="es-MX"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900">
                          <a:effectLst/>
                          <a:latin typeface="Calibri" panose="020F0502020204030204" pitchFamily="34" charset="0"/>
                        </a:rPr>
                        <a:t> </a:t>
                      </a:r>
                    </a:p>
                    <a:p>
                      <a:pPr algn="ctr">
                        <a:lnSpc>
                          <a:spcPct val="107000"/>
                        </a:lnSpc>
                        <a:spcAft>
                          <a:spcPts val="0"/>
                        </a:spcAft>
                      </a:pPr>
                      <a:r>
                        <a:rPr lang="es-MX" sz="1900">
                          <a:effectLst/>
                          <a:latin typeface="Calibri" panose="020F0502020204030204" pitchFamily="34" charset="0"/>
                        </a:rPr>
                        <a:t>PROPUESTA 3</a:t>
                      </a:r>
                      <a:endParaRPr lang="es-MX"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691164">
                <a:tc>
                  <a:txBody>
                    <a:bodyPr/>
                    <a:lstStyle/>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EDUCACIÓN</a:t>
                      </a:r>
                    </a:p>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 </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Construir indicadores sociedad y gobierno (</a:t>
                      </a:r>
                      <a:r>
                        <a:rPr lang="es-MX" sz="1900" dirty="0" err="1">
                          <a:effectLst/>
                          <a:latin typeface="Calibri" panose="020F0502020204030204" pitchFamily="34" charset="0"/>
                        </a:rPr>
                        <a:t>conacyt</a:t>
                      </a:r>
                      <a:r>
                        <a:rPr lang="es-MX" sz="1900" dirty="0">
                          <a:effectLst/>
                          <a:latin typeface="Calibri" panose="020F0502020204030204" pitchFamily="34" charset="0"/>
                        </a:rPr>
                        <a:t>) para evaluar las problemáticas del </a:t>
                      </a:r>
                      <a:r>
                        <a:rPr lang="es-MX" sz="1900" dirty="0" err="1">
                          <a:effectLst/>
                          <a:latin typeface="Calibri" panose="020F0502020204030204" pitchFamily="34" charset="0"/>
                        </a:rPr>
                        <a:t>bulling</a:t>
                      </a:r>
                      <a:r>
                        <a:rPr lang="es-MX" sz="1900" dirty="0">
                          <a:effectLst/>
                          <a:latin typeface="Calibri" panose="020F0502020204030204" pitchFamily="34" charset="0"/>
                        </a:rPr>
                        <a:t> y adicciones (multidisciplinario)</a:t>
                      </a:r>
                    </a:p>
                    <a:p>
                      <a:pP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15 </a:t>
                      </a:r>
                      <a:r>
                        <a:rPr lang="es-MX" sz="1900" dirty="0" smtClean="0">
                          <a:effectLst/>
                          <a:latin typeface="Calibri" panose="020F0502020204030204" pitchFamily="34" charset="0"/>
                        </a:rPr>
                        <a:t>puntos</a:t>
                      </a:r>
                      <a:endParaRPr lang="es-MX" sz="1900" dirty="0">
                        <a:effectLst/>
                        <a:latin typeface="Calibri" panose="020F0502020204030204" pitchFamily="34" charset="0"/>
                      </a:endParaRPr>
                    </a:p>
                  </a:txBody>
                  <a:tcPr marL="68580" marR="68580" marT="0" marB="0"/>
                </a:tc>
                <a:tc>
                  <a:txBody>
                    <a:bodyPr/>
                    <a:lstStyle/>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Construcción de indicadores para la deserción escolar</a:t>
                      </a:r>
                    </a:p>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10 Puntos</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Crear un portal de divulgación de la investigación educativa </a:t>
                      </a:r>
                    </a:p>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4 Puntos</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158920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a:latin typeface="Calibri" panose="020F0502020204030204" pitchFamily="34" charset="0"/>
              </a:rPr>
              <a:t>Análisis de resultados de cada una de las mesas de trabajo.</a:t>
            </a:r>
            <a:endParaRPr lang="es-MX" sz="36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074096878"/>
              </p:ext>
            </p:extLst>
          </p:nvPr>
        </p:nvGraphicFramePr>
        <p:xfrm>
          <a:off x="914403" y="2433786"/>
          <a:ext cx="10315975" cy="3815461"/>
        </p:xfrm>
        <a:graphic>
          <a:graphicData uri="http://schemas.openxmlformats.org/drawingml/2006/table">
            <a:tbl>
              <a:tblPr firstRow="1" firstCol="1" bandRow="1">
                <a:tableStyleId>{5C22544A-7EE6-4342-B048-85BDC9FD1C3A}</a:tableStyleId>
              </a:tblPr>
              <a:tblGrid>
                <a:gridCol w="3159220"/>
                <a:gridCol w="2480996"/>
                <a:gridCol w="2337395"/>
                <a:gridCol w="2338364"/>
              </a:tblGrid>
              <a:tr h="697824">
                <a:tc>
                  <a:txBody>
                    <a:bodyPr/>
                    <a:lstStyle/>
                    <a:p>
                      <a:pPr algn="ctr">
                        <a:lnSpc>
                          <a:spcPct val="107000"/>
                        </a:lnSpc>
                        <a:spcAft>
                          <a:spcPts val="0"/>
                        </a:spcAft>
                      </a:pPr>
                      <a:r>
                        <a:rPr lang="es-MX" sz="18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MESA:</a:t>
                      </a:r>
                    </a:p>
                    <a:p>
                      <a:pPr algn="ctr">
                        <a:lnSpc>
                          <a:spcPct val="107000"/>
                        </a:lnSpc>
                        <a:spcAft>
                          <a:spcPts val="0"/>
                        </a:spcAft>
                      </a:pPr>
                      <a:r>
                        <a:rPr lang="es-MX" sz="1800" dirty="0">
                          <a:effectLst/>
                          <a:latin typeface="Calibri" panose="020F0502020204030204" pitchFamily="34" charset="0"/>
                        </a:rPr>
                        <a:t>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PROPUESTA 1</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PROPUESTA 2</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PROPUESTA 3</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586610">
                <a:tc>
                  <a:txBody>
                    <a:bodyPr/>
                    <a:lstStyle/>
                    <a:p>
                      <a:pPr>
                        <a:lnSpc>
                          <a:spcPct val="107000"/>
                        </a:lnSpc>
                        <a:spcAft>
                          <a:spcPts val="0"/>
                        </a:spcAft>
                      </a:pPr>
                      <a:r>
                        <a:rPr lang="es-MX" sz="18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SALUD</a:t>
                      </a:r>
                    </a:p>
                    <a:p>
                      <a:pPr algn="ctr">
                        <a:lnSpc>
                          <a:spcPct val="107000"/>
                        </a:lnSpc>
                        <a:spcAft>
                          <a:spcPts val="0"/>
                        </a:spcAft>
                      </a:pPr>
                      <a:r>
                        <a:rPr lang="es-MX" sz="1800" dirty="0">
                          <a:effectLst/>
                          <a:latin typeface="Calibri" panose="020F0502020204030204" pitchFamily="34" charset="0"/>
                        </a:rPr>
                        <a:t> </a:t>
                      </a:r>
                    </a:p>
                    <a:p>
                      <a:pPr algn="ctr">
                        <a:lnSpc>
                          <a:spcPct val="107000"/>
                        </a:lnSpc>
                        <a:spcAft>
                          <a:spcPts val="0"/>
                        </a:spcAft>
                      </a:pPr>
                      <a:r>
                        <a:rPr lang="es-MX" sz="1800" dirty="0">
                          <a:effectLst/>
                          <a:latin typeface="Calibri" panose="020F0502020204030204" pitchFamily="34" charset="0"/>
                        </a:rPr>
                        <a:t>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800" dirty="0">
                          <a:effectLst/>
                          <a:latin typeface="Calibri" panose="020F0502020204030204" pitchFamily="34" charset="0"/>
                        </a:rPr>
                        <a:t> </a:t>
                      </a:r>
                    </a:p>
                    <a:p>
                      <a:pPr>
                        <a:lnSpc>
                          <a:spcPct val="107000"/>
                        </a:lnSpc>
                        <a:spcAft>
                          <a:spcPts val="0"/>
                        </a:spcAft>
                      </a:pPr>
                      <a:r>
                        <a:rPr lang="es-MX" sz="1800" dirty="0">
                          <a:effectLst/>
                          <a:latin typeface="Calibri" panose="020F0502020204030204" pitchFamily="34" charset="0"/>
                        </a:rPr>
                        <a:t>Educación integral (</a:t>
                      </a:r>
                      <a:r>
                        <a:rPr lang="es-MX" sz="1800" dirty="0" err="1">
                          <a:effectLst/>
                          <a:latin typeface="Calibri" panose="020F0502020204030204" pitchFamily="34" charset="0"/>
                        </a:rPr>
                        <a:t>Psicoeducación</a:t>
                      </a:r>
                      <a:r>
                        <a:rPr lang="es-MX" sz="1800" dirty="0">
                          <a:effectLst/>
                          <a:latin typeface="Calibri" panose="020F0502020204030204" pitchFamily="34" charset="0"/>
                        </a:rPr>
                        <a:t> en menores, en la familia y en la escuela)</a:t>
                      </a:r>
                    </a:p>
                    <a:p>
                      <a:pPr>
                        <a:lnSpc>
                          <a:spcPct val="107000"/>
                        </a:lnSpc>
                        <a:spcAft>
                          <a:spcPts val="0"/>
                        </a:spcAft>
                      </a:pPr>
                      <a:r>
                        <a:rPr lang="es-MX" sz="1800" dirty="0">
                          <a:effectLst/>
                          <a:latin typeface="Calibri" panose="020F0502020204030204" pitchFamily="34" charset="0"/>
                        </a:rPr>
                        <a:t> </a:t>
                      </a:r>
                    </a:p>
                    <a:p>
                      <a:pPr>
                        <a:lnSpc>
                          <a:spcPct val="107000"/>
                        </a:lnSpc>
                        <a:spcAft>
                          <a:spcPts val="0"/>
                        </a:spcAft>
                      </a:pPr>
                      <a:r>
                        <a:rPr lang="es-MX" sz="1800" dirty="0">
                          <a:effectLst/>
                          <a:latin typeface="Calibri" panose="020F0502020204030204" pitchFamily="34" charset="0"/>
                        </a:rPr>
                        <a:t> </a:t>
                      </a:r>
                    </a:p>
                    <a:p>
                      <a:pPr>
                        <a:lnSpc>
                          <a:spcPct val="107000"/>
                        </a:lnSpc>
                        <a:spcAft>
                          <a:spcPts val="0"/>
                        </a:spcAft>
                      </a:pPr>
                      <a:r>
                        <a:rPr lang="es-MX" sz="1800" dirty="0">
                          <a:effectLst/>
                          <a:latin typeface="Calibri" panose="020F0502020204030204" pitchFamily="34" charset="0"/>
                        </a:rPr>
                        <a:t> </a:t>
                      </a:r>
                    </a:p>
                    <a:p>
                      <a:pPr>
                        <a:lnSpc>
                          <a:spcPct val="107000"/>
                        </a:lnSpc>
                        <a:spcAft>
                          <a:spcPts val="0"/>
                        </a:spcAft>
                      </a:pPr>
                      <a:endParaRPr lang="es-MX" sz="1800" dirty="0">
                        <a:effectLst/>
                        <a:latin typeface="Calibri" panose="020F0502020204030204" pitchFamily="34" charset="0"/>
                      </a:endParaRPr>
                    </a:p>
                    <a:p>
                      <a:pPr algn="ctr">
                        <a:lnSpc>
                          <a:spcPct val="107000"/>
                        </a:lnSpc>
                        <a:spcAft>
                          <a:spcPts val="0"/>
                        </a:spcAft>
                      </a:pPr>
                      <a:r>
                        <a:rPr lang="es-MX" sz="1800" dirty="0">
                          <a:effectLst/>
                          <a:latin typeface="Calibri" panose="020F0502020204030204" pitchFamily="34" charset="0"/>
                        </a:rPr>
                        <a:t>25 Puntos</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800" dirty="0">
                          <a:effectLst/>
                          <a:latin typeface="Calibri" panose="020F0502020204030204" pitchFamily="34" charset="0"/>
                        </a:rPr>
                        <a:t> </a:t>
                      </a:r>
                    </a:p>
                    <a:p>
                      <a:pPr>
                        <a:lnSpc>
                          <a:spcPct val="107000"/>
                        </a:lnSpc>
                        <a:spcAft>
                          <a:spcPts val="0"/>
                        </a:spcAft>
                      </a:pPr>
                      <a:r>
                        <a:rPr lang="es-MX" sz="1800" dirty="0">
                          <a:effectLst/>
                          <a:latin typeface="Calibri" panose="020F0502020204030204" pitchFamily="34" charset="0"/>
                        </a:rPr>
                        <a:t>Orientación y concientización antes y después del embarazo.</a:t>
                      </a:r>
                    </a:p>
                    <a:p>
                      <a:pPr>
                        <a:lnSpc>
                          <a:spcPct val="107000"/>
                        </a:lnSpc>
                        <a:spcAft>
                          <a:spcPts val="0"/>
                        </a:spcAft>
                      </a:pPr>
                      <a:r>
                        <a:rPr lang="es-MX" sz="1800" dirty="0">
                          <a:effectLst/>
                          <a:latin typeface="Calibri" panose="020F0502020204030204" pitchFamily="34" charset="0"/>
                        </a:rPr>
                        <a:t>(Control prenatal)</a:t>
                      </a:r>
                    </a:p>
                    <a:p>
                      <a:pPr>
                        <a:lnSpc>
                          <a:spcPct val="107000"/>
                        </a:lnSpc>
                        <a:spcAft>
                          <a:spcPts val="0"/>
                        </a:spcAft>
                      </a:pPr>
                      <a:r>
                        <a:rPr lang="es-MX" sz="1800" dirty="0">
                          <a:effectLst/>
                          <a:latin typeface="Calibri" panose="020F0502020204030204" pitchFamily="34" charset="0"/>
                        </a:rPr>
                        <a:t> </a:t>
                      </a:r>
                    </a:p>
                    <a:p>
                      <a:pPr>
                        <a:lnSpc>
                          <a:spcPct val="107000"/>
                        </a:lnSpc>
                        <a:spcAft>
                          <a:spcPts val="0"/>
                        </a:spcAft>
                      </a:pPr>
                      <a:r>
                        <a:rPr lang="es-MX" sz="1800" dirty="0">
                          <a:effectLst/>
                          <a:latin typeface="Calibri" panose="020F0502020204030204" pitchFamily="34" charset="0"/>
                        </a:rPr>
                        <a:t> </a:t>
                      </a:r>
                    </a:p>
                    <a:p>
                      <a:pPr>
                        <a:lnSpc>
                          <a:spcPct val="107000"/>
                        </a:lnSpc>
                        <a:spcAft>
                          <a:spcPts val="0"/>
                        </a:spcAft>
                      </a:pPr>
                      <a:r>
                        <a:rPr lang="es-MX" sz="1800" dirty="0">
                          <a:effectLst/>
                          <a:latin typeface="Calibri" panose="020F0502020204030204" pitchFamily="34" charset="0"/>
                        </a:rPr>
                        <a:t> </a:t>
                      </a:r>
                      <a:endParaRPr lang="es-MX" sz="1800" dirty="0" smtClean="0">
                        <a:effectLst/>
                        <a:latin typeface="Calibri" panose="020F0502020204030204" pitchFamily="34" charset="0"/>
                      </a:endParaRPr>
                    </a:p>
                    <a:p>
                      <a:pPr>
                        <a:lnSpc>
                          <a:spcPct val="107000"/>
                        </a:lnSpc>
                        <a:spcAft>
                          <a:spcPts val="0"/>
                        </a:spcAft>
                      </a:pPr>
                      <a:endParaRPr lang="es-MX" sz="1800" dirty="0">
                        <a:effectLst/>
                        <a:latin typeface="Calibri" panose="020F0502020204030204" pitchFamily="34" charset="0"/>
                      </a:endParaRPr>
                    </a:p>
                    <a:p>
                      <a:pPr algn="ctr">
                        <a:lnSpc>
                          <a:spcPct val="107000"/>
                        </a:lnSpc>
                        <a:spcAft>
                          <a:spcPts val="0"/>
                        </a:spcAft>
                      </a:pPr>
                      <a:r>
                        <a:rPr lang="es-MX" sz="1800" dirty="0">
                          <a:effectLst/>
                          <a:latin typeface="Calibri" panose="020F0502020204030204" pitchFamily="34" charset="0"/>
                        </a:rPr>
                        <a:t>10 </a:t>
                      </a:r>
                      <a:r>
                        <a:rPr lang="es-MX" sz="1800" dirty="0" smtClean="0">
                          <a:effectLst/>
                          <a:latin typeface="Calibri" panose="020F0502020204030204" pitchFamily="34" charset="0"/>
                        </a:rPr>
                        <a:t>Puntos</a:t>
                      </a:r>
                      <a:endParaRPr lang="es-MX" sz="1800" dirty="0">
                        <a:effectLst/>
                        <a:latin typeface="Calibri" panose="020F0502020204030204" pitchFamily="34" charset="0"/>
                      </a:endParaRPr>
                    </a:p>
                  </a:txBody>
                  <a:tcPr marL="68580" marR="68580" marT="0" marB="0"/>
                </a:tc>
                <a:tc>
                  <a:txBody>
                    <a:bodyPr/>
                    <a:lstStyle/>
                    <a:p>
                      <a:pPr>
                        <a:lnSpc>
                          <a:spcPct val="107000"/>
                        </a:lnSpc>
                        <a:spcAft>
                          <a:spcPts val="0"/>
                        </a:spcAft>
                      </a:pPr>
                      <a:r>
                        <a:rPr lang="es-MX" sz="1800" dirty="0">
                          <a:effectLst/>
                          <a:latin typeface="Calibri" panose="020F0502020204030204" pitchFamily="34" charset="0"/>
                        </a:rPr>
                        <a:t> </a:t>
                      </a:r>
                    </a:p>
                    <a:p>
                      <a:pPr>
                        <a:lnSpc>
                          <a:spcPct val="107000"/>
                        </a:lnSpc>
                        <a:spcAft>
                          <a:spcPts val="0"/>
                        </a:spcAft>
                      </a:pPr>
                      <a:r>
                        <a:rPr lang="es-MX" sz="1800" dirty="0">
                          <a:effectLst/>
                          <a:latin typeface="Calibri" panose="020F0502020204030204" pitchFamily="34" charset="0"/>
                        </a:rPr>
                        <a:t>Formación de grupos de adolescentes.</a:t>
                      </a:r>
                    </a:p>
                    <a:p>
                      <a:pPr>
                        <a:lnSpc>
                          <a:spcPct val="107000"/>
                        </a:lnSpc>
                        <a:spcAft>
                          <a:spcPts val="0"/>
                        </a:spcAft>
                      </a:pPr>
                      <a:r>
                        <a:rPr lang="es-MX" sz="1800" dirty="0">
                          <a:effectLst/>
                          <a:latin typeface="Calibri" panose="020F0502020204030204" pitchFamily="34" charset="0"/>
                        </a:rPr>
                        <a:t>(Formar educación en cascada de acuerdo al tipo de población ya sea urbana, rural, étnica, etc</a:t>
                      </a:r>
                      <a:r>
                        <a:rPr lang="es-MX" sz="1800" dirty="0" smtClean="0">
                          <a:effectLst/>
                          <a:latin typeface="Calibri" panose="020F0502020204030204" pitchFamily="34" charset="0"/>
                        </a:rPr>
                        <a:t>.)</a:t>
                      </a:r>
                    </a:p>
                    <a:p>
                      <a:pPr>
                        <a:lnSpc>
                          <a:spcPct val="107000"/>
                        </a:lnSpc>
                        <a:spcAft>
                          <a:spcPts val="0"/>
                        </a:spcAft>
                      </a:pPr>
                      <a:endParaRPr lang="es-MX" sz="1800" dirty="0">
                        <a:effectLst/>
                        <a:latin typeface="Calibri" panose="020F0502020204030204" pitchFamily="34" charset="0"/>
                      </a:endParaRPr>
                    </a:p>
                    <a:p>
                      <a:pPr algn="ctr">
                        <a:lnSpc>
                          <a:spcPct val="107000"/>
                        </a:lnSpc>
                        <a:spcAft>
                          <a:spcPts val="0"/>
                        </a:spcAft>
                      </a:pPr>
                      <a:r>
                        <a:rPr lang="es-MX" sz="1800" dirty="0">
                          <a:effectLst/>
                          <a:latin typeface="Calibri" panose="020F0502020204030204" pitchFamily="34" charset="0"/>
                        </a:rPr>
                        <a:t>10 </a:t>
                      </a:r>
                      <a:r>
                        <a:rPr lang="es-MX" sz="1800" dirty="0" smtClean="0">
                          <a:effectLst/>
                          <a:latin typeface="Calibri" panose="020F0502020204030204" pitchFamily="34" charset="0"/>
                        </a:rPr>
                        <a:t>Puntos</a:t>
                      </a:r>
                    </a:p>
                  </a:txBody>
                  <a:tcPr marL="68580" marR="68580" marT="0" marB="0"/>
                </a:tc>
              </a:tr>
            </a:tbl>
          </a:graphicData>
        </a:graphic>
      </p:graphicFrame>
    </p:spTree>
    <p:extLst>
      <p:ext uri="{BB962C8B-B14F-4D97-AF65-F5344CB8AC3E}">
        <p14:creationId xmlns:p14="http://schemas.microsoft.com/office/powerpoint/2010/main" val="27044650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a:latin typeface="Calibri" panose="020F0502020204030204" pitchFamily="34" charset="0"/>
              </a:rPr>
              <a:t>Análisis de resultados de cada una de las mesas de trabajo.</a:t>
            </a:r>
            <a:endParaRPr lang="es-MX" sz="36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501682510"/>
              </p:ext>
            </p:extLst>
          </p:nvPr>
        </p:nvGraphicFramePr>
        <p:xfrm>
          <a:off x="991672" y="2477013"/>
          <a:ext cx="10238705" cy="3717799"/>
        </p:xfrm>
        <a:graphic>
          <a:graphicData uri="http://schemas.openxmlformats.org/drawingml/2006/table">
            <a:tbl>
              <a:tblPr firstRow="1" firstCol="1" bandRow="1">
                <a:tableStyleId>{5C22544A-7EE6-4342-B048-85BDC9FD1C3A}</a:tableStyleId>
              </a:tblPr>
              <a:tblGrid>
                <a:gridCol w="3135555"/>
                <a:gridCol w="2462412"/>
                <a:gridCol w="2319888"/>
                <a:gridCol w="2320850"/>
              </a:tblGrid>
              <a:tr h="849049">
                <a:tc>
                  <a:txBody>
                    <a:bodyPr/>
                    <a:lstStyle/>
                    <a:p>
                      <a:pPr algn="ctr">
                        <a:lnSpc>
                          <a:spcPct val="107000"/>
                        </a:lnSpc>
                        <a:spcAft>
                          <a:spcPts val="0"/>
                        </a:spcAft>
                      </a:pPr>
                      <a:r>
                        <a:rPr lang="es-MX" sz="1900">
                          <a:effectLst/>
                          <a:latin typeface="Calibri" panose="020F0502020204030204" pitchFamily="34" charset="0"/>
                        </a:rPr>
                        <a:t> </a:t>
                      </a:r>
                    </a:p>
                    <a:p>
                      <a:pPr algn="ctr">
                        <a:lnSpc>
                          <a:spcPct val="107000"/>
                        </a:lnSpc>
                        <a:spcAft>
                          <a:spcPts val="0"/>
                        </a:spcAft>
                      </a:pPr>
                      <a:r>
                        <a:rPr lang="es-MX" sz="1900">
                          <a:effectLst/>
                          <a:latin typeface="Calibri" panose="020F0502020204030204" pitchFamily="34" charset="0"/>
                        </a:rPr>
                        <a:t>MESA:</a:t>
                      </a:r>
                    </a:p>
                    <a:p>
                      <a:pPr algn="ctr">
                        <a:lnSpc>
                          <a:spcPct val="107000"/>
                        </a:lnSpc>
                        <a:spcAft>
                          <a:spcPts val="0"/>
                        </a:spcAft>
                      </a:pPr>
                      <a:r>
                        <a:rPr lang="es-MX" sz="1900">
                          <a:effectLst/>
                          <a:latin typeface="Calibri" panose="020F0502020204030204" pitchFamily="34" charset="0"/>
                        </a:rPr>
                        <a:t> </a:t>
                      </a:r>
                      <a:endParaRPr lang="es-MX"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900">
                          <a:effectLst/>
                          <a:latin typeface="Calibri" panose="020F0502020204030204" pitchFamily="34" charset="0"/>
                        </a:rPr>
                        <a:t> </a:t>
                      </a:r>
                    </a:p>
                    <a:p>
                      <a:pPr algn="ctr">
                        <a:lnSpc>
                          <a:spcPct val="107000"/>
                        </a:lnSpc>
                        <a:spcAft>
                          <a:spcPts val="0"/>
                        </a:spcAft>
                      </a:pPr>
                      <a:r>
                        <a:rPr lang="es-MX" sz="1900">
                          <a:effectLst/>
                          <a:latin typeface="Calibri" panose="020F0502020204030204" pitchFamily="34" charset="0"/>
                        </a:rPr>
                        <a:t>PROPUESTA 1</a:t>
                      </a:r>
                      <a:endParaRPr lang="es-MX"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900">
                          <a:effectLst/>
                          <a:latin typeface="Calibri" panose="020F0502020204030204" pitchFamily="34" charset="0"/>
                        </a:rPr>
                        <a:t> </a:t>
                      </a:r>
                    </a:p>
                    <a:p>
                      <a:pPr algn="ctr">
                        <a:lnSpc>
                          <a:spcPct val="107000"/>
                        </a:lnSpc>
                        <a:spcAft>
                          <a:spcPts val="0"/>
                        </a:spcAft>
                      </a:pPr>
                      <a:r>
                        <a:rPr lang="es-MX" sz="1900">
                          <a:effectLst/>
                          <a:latin typeface="Calibri" panose="020F0502020204030204" pitchFamily="34" charset="0"/>
                        </a:rPr>
                        <a:t>PROPUESTA 2</a:t>
                      </a:r>
                      <a:endParaRPr lang="es-MX"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PROPUESTA 3</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572462">
                <a:tc>
                  <a:txBody>
                    <a:bodyPr/>
                    <a:lstStyle/>
                    <a:p>
                      <a:pPr algn="ctr">
                        <a:lnSpc>
                          <a:spcPct val="107000"/>
                        </a:lnSpc>
                        <a:spcAft>
                          <a:spcPts val="0"/>
                        </a:spcAft>
                      </a:pPr>
                      <a:r>
                        <a:rPr lang="es-MX" sz="1900">
                          <a:effectLst/>
                          <a:latin typeface="Calibri" panose="020F0502020204030204" pitchFamily="34" charset="0"/>
                        </a:rPr>
                        <a:t> </a:t>
                      </a:r>
                    </a:p>
                    <a:p>
                      <a:pPr algn="ctr">
                        <a:lnSpc>
                          <a:spcPct val="107000"/>
                        </a:lnSpc>
                        <a:spcAft>
                          <a:spcPts val="0"/>
                        </a:spcAft>
                      </a:pPr>
                      <a:r>
                        <a:rPr lang="es-MX" sz="1900">
                          <a:effectLst/>
                          <a:latin typeface="Calibri" panose="020F0502020204030204" pitchFamily="34" charset="0"/>
                        </a:rPr>
                        <a:t>CONTRALORÍA SOCIAL </a:t>
                      </a:r>
                    </a:p>
                    <a:p>
                      <a:pPr algn="ctr">
                        <a:lnSpc>
                          <a:spcPct val="107000"/>
                        </a:lnSpc>
                        <a:spcAft>
                          <a:spcPts val="0"/>
                        </a:spcAft>
                      </a:pPr>
                      <a:r>
                        <a:rPr lang="es-MX" sz="1900">
                          <a:effectLst/>
                          <a:latin typeface="Calibri" panose="020F0502020204030204" pitchFamily="34" charset="0"/>
                        </a:rPr>
                        <a:t> </a:t>
                      </a:r>
                      <a:endParaRPr lang="es-MX"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Mejorar la comunicación, coordinación y vinculación en los 3 órdenes de gobierno </a:t>
                      </a:r>
                    </a:p>
                    <a:p>
                      <a:pPr>
                        <a:lnSpc>
                          <a:spcPct val="107000"/>
                        </a:lnSpc>
                        <a:spcAft>
                          <a:spcPts val="0"/>
                        </a:spcAft>
                      </a:pPr>
                      <a:r>
                        <a:rPr lang="es-MX" sz="1900" dirty="0">
                          <a:effectLst/>
                          <a:latin typeface="Calibri" panose="020F0502020204030204" pitchFamily="34" charset="0"/>
                        </a:rPr>
                        <a:t>(En los programas)</a:t>
                      </a:r>
                    </a:p>
                    <a:p>
                      <a:pP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17 </a:t>
                      </a:r>
                      <a:r>
                        <a:rPr lang="es-MX" sz="1900" dirty="0" smtClean="0">
                          <a:effectLst/>
                          <a:latin typeface="Calibri" panose="020F0502020204030204" pitchFamily="34" charset="0"/>
                        </a:rPr>
                        <a:t>Puntos</a:t>
                      </a:r>
                      <a:endParaRPr lang="es-MX" sz="1900" dirty="0">
                        <a:effectLst/>
                        <a:latin typeface="Calibri" panose="020F0502020204030204" pitchFamily="34" charset="0"/>
                      </a:endParaRPr>
                    </a:p>
                  </a:txBody>
                  <a:tcPr marL="68580" marR="68580" marT="0" marB="0"/>
                </a:tc>
                <a:tc>
                  <a:txBody>
                    <a:bodyPr/>
                    <a:lstStyle/>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Incrementar la participación de la ciudadanía en materia de vigilancia social </a:t>
                      </a:r>
                    </a:p>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9 Puntos</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Educar al ciudadano con aspectos claves </a:t>
                      </a:r>
                    </a:p>
                    <a:p>
                      <a:pPr>
                        <a:lnSpc>
                          <a:spcPct val="107000"/>
                        </a:lnSpc>
                        <a:spcAft>
                          <a:spcPts val="0"/>
                        </a:spcAft>
                      </a:pPr>
                      <a:r>
                        <a:rPr lang="es-MX" sz="1900" dirty="0">
                          <a:effectLst/>
                          <a:latin typeface="Calibri" panose="020F0502020204030204" pitchFamily="34" charset="0"/>
                        </a:rPr>
                        <a:t>(Participar, proponer, beneficios)</a:t>
                      </a:r>
                    </a:p>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 </a:t>
                      </a:r>
                      <a:endParaRPr lang="es-MX" sz="1900" dirty="0" smtClean="0">
                        <a:effectLst/>
                        <a:latin typeface="Calibri" panose="020F0502020204030204" pitchFamily="34" charset="0"/>
                      </a:endParaRPr>
                    </a:p>
                    <a:p>
                      <a:pPr>
                        <a:lnSpc>
                          <a:spcPct val="107000"/>
                        </a:lnSpc>
                        <a:spcAft>
                          <a:spcPts val="0"/>
                        </a:spcAft>
                      </a:pPr>
                      <a:endParaRPr lang="es-MX" sz="1900" dirty="0">
                        <a:effectLst/>
                        <a:latin typeface="Calibri" panose="020F0502020204030204" pitchFamily="34" charset="0"/>
                      </a:endParaRPr>
                    </a:p>
                    <a:p>
                      <a:pPr algn="ctr">
                        <a:lnSpc>
                          <a:spcPct val="107000"/>
                        </a:lnSpc>
                        <a:spcAft>
                          <a:spcPts val="0"/>
                        </a:spcAft>
                      </a:pPr>
                      <a:r>
                        <a:rPr lang="es-MX" sz="1900" dirty="0">
                          <a:effectLst/>
                          <a:latin typeface="Calibri" panose="020F0502020204030204" pitchFamily="34" charset="0"/>
                        </a:rPr>
                        <a:t>8 Puntos</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4480047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a:latin typeface="Calibri" panose="020F0502020204030204" pitchFamily="34" charset="0"/>
              </a:rPr>
              <a:t>Análisis de resultados de cada una de las mesas de trabajo.</a:t>
            </a:r>
            <a:endParaRPr lang="es-MX" sz="36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15011349"/>
              </p:ext>
            </p:extLst>
          </p:nvPr>
        </p:nvGraphicFramePr>
        <p:xfrm>
          <a:off x="1030311" y="2499570"/>
          <a:ext cx="10212946" cy="3605015"/>
        </p:xfrm>
        <a:graphic>
          <a:graphicData uri="http://schemas.openxmlformats.org/drawingml/2006/table">
            <a:tbl>
              <a:tblPr firstRow="1" firstCol="1" bandRow="1">
                <a:tableStyleId>{5C22544A-7EE6-4342-B048-85BDC9FD1C3A}</a:tableStyleId>
              </a:tblPr>
              <a:tblGrid>
                <a:gridCol w="3127666"/>
                <a:gridCol w="2456217"/>
                <a:gridCol w="2314051"/>
                <a:gridCol w="2315012"/>
              </a:tblGrid>
              <a:tr h="935144">
                <a:tc>
                  <a:txBody>
                    <a:bodyPr/>
                    <a:lstStyle/>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MESA:</a:t>
                      </a:r>
                    </a:p>
                    <a:p>
                      <a:pPr algn="ctr">
                        <a:lnSpc>
                          <a:spcPct val="107000"/>
                        </a:lnSpc>
                        <a:spcAft>
                          <a:spcPts val="0"/>
                        </a:spcAft>
                      </a:pPr>
                      <a:r>
                        <a:rPr lang="es-MX" sz="1900" dirty="0">
                          <a:effectLst/>
                          <a:latin typeface="Calibri" panose="020F0502020204030204" pitchFamily="34" charset="0"/>
                        </a:rPr>
                        <a:t> </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PROPUESTA 1</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900">
                          <a:effectLst/>
                          <a:latin typeface="Calibri" panose="020F0502020204030204" pitchFamily="34" charset="0"/>
                        </a:rPr>
                        <a:t> </a:t>
                      </a:r>
                    </a:p>
                    <a:p>
                      <a:pPr algn="ctr">
                        <a:lnSpc>
                          <a:spcPct val="107000"/>
                        </a:lnSpc>
                        <a:spcAft>
                          <a:spcPts val="0"/>
                        </a:spcAft>
                      </a:pPr>
                      <a:r>
                        <a:rPr lang="es-MX" sz="1900">
                          <a:effectLst/>
                          <a:latin typeface="Calibri" panose="020F0502020204030204" pitchFamily="34" charset="0"/>
                        </a:rPr>
                        <a:t>PROPUESTA 2</a:t>
                      </a:r>
                      <a:endParaRPr lang="es-MX"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PROPUESTA 3</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669871">
                <a:tc>
                  <a:txBody>
                    <a:bodyPr/>
                    <a:lstStyle/>
                    <a:p>
                      <a:pPr algn="ctr">
                        <a:lnSpc>
                          <a:spcPct val="107000"/>
                        </a:lnSpc>
                        <a:spcAft>
                          <a:spcPts val="0"/>
                        </a:spcAft>
                      </a:pPr>
                      <a:r>
                        <a:rPr lang="es-MX" sz="1900">
                          <a:effectLst/>
                          <a:latin typeface="Calibri" panose="020F0502020204030204" pitchFamily="34" charset="0"/>
                        </a:rPr>
                        <a:t> </a:t>
                      </a:r>
                    </a:p>
                    <a:p>
                      <a:pPr algn="ctr">
                        <a:lnSpc>
                          <a:spcPct val="107000"/>
                        </a:lnSpc>
                        <a:spcAft>
                          <a:spcPts val="0"/>
                        </a:spcAft>
                      </a:pPr>
                      <a:r>
                        <a:rPr lang="es-MX" sz="1900">
                          <a:effectLst/>
                          <a:latin typeface="Calibri" panose="020F0502020204030204" pitchFamily="34" charset="0"/>
                        </a:rPr>
                        <a:t>MEDIO AMBIENTE</a:t>
                      </a:r>
                    </a:p>
                    <a:p>
                      <a:pPr algn="ctr">
                        <a:lnSpc>
                          <a:spcPct val="107000"/>
                        </a:lnSpc>
                        <a:spcAft>
                          <a:spcPts val="0"/>
                        </a:spcAft>
                      </a:pPr>
                      <a:r>
                        <a:rPr lang="es-MX" sz="1900">
                          <a:effectLst/>
                          <a:latin typeface="Calibri" panose="020F0502020204030204" pitchFamily="34" charset="0"/>
                        </a:rPr>
                        <a:t> </a:t>
                      </a:r>
                      <a:endParaRPr lang="es-MX"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Regular la comercialización del tabique en la mancha urbana</a:t>
                      </a:r>
                    </a:p>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13 </a:t>
                      </a:r>
                      <a:r>
                        <a:rPr lang="es-MX" sz="1900" dirty="0" smtClean="0">
                          <a:effectLst/>
                          <a:latin typeface="Calibri" panose="020F0502020204030204" pitchFamily="34" charset="0"/>
                        </a:rPr>
                        <a:t>Puntos</a:t>
                      </a:r>
                      <a:endParaRPr lang="es-MX" sz="1900" dirty="0">
                        <a:effectLst/>
                        <a:latin typeface="Calibri" panose="020F0502020204030204" pitchFamily="34" charset="0"/>
                      </a:endParaRPr>
                    </a:p>
                  </a:txBody>
                  <a:tcPr marL="68580" marR="68580" marT="0" marB="0"/>
                </a:tc>
                <a:tc>
                  <a:txBody>
                    <a:bodyPr/>
                    <a:lstStyle/>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Fortalecer la infraestructura del PIL, para la total reubicación de ladrilleras </a:t>
                      </a:r>
                    </a:p>
                    <a:p>
                      <a:pP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12 </a:t>
                      </a:r>
                      <a:r>
                        <a:rPr lang="es-MX" sz="1900" dirty="0" smtClean="0">
                          <a:effectLst/>
                          <a:latin typeface="Calibri" panose="020F0502020204030204" pitchFamily="34" charset="0"/>
                        </a:rPr>
                        <a:t>Puntos</a:t>
                      </a:r>
                      <a:endParaRPr lang="es-MX"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900" dirty="0">
                          <a:effectLst/>
                          <a:latin typeface="Calibri" panose="020F0502020204030204" pitchFamily="34" charset="0"/>
                        </a:rPr>
                        <a:t> </a:t>
                      </a:r>
                    </a:p>
                    <a:p>
                      <a:pPr>
                        <a:lnSpc>
                          <a:spcPct val="107000"/>
                        </a:lnSpc>
                        <a:spcAft>
                          <a:spcPts val="0"/>
                        </a:spcAft>
                      </a:pPr>
                      <a:r>
                        <a:rPr lang="es-MX" sz="1900" dirty="0">
                          <a:effectLst/>
                          <a:latin typeface="Calibri" panose="020F0502020204030204" pitchFamily="34" charset="0"/>
                        </a:rPr>
                        <a:t>Cambio tecnológico o reconversión tecnológica optimizando el proceso combustión.</a:t>
                      </a:r>
                    </a:p>
                    <a:p>
                      <a:pPr>
                        <a:lnSpc>
                          <a:spcPct val="107000"/>
                        </a:lnSpc>
                        <a:spcAft>
                          <a:spcPts val="0"/>
                        </a:spcAft>
                      </a:pPr>
                      <a:r>
                        <a:rPr lang="es-MX" sz="1900" dirty="0">
                          <a:effectLst/>
                          <a:latin typeface="Calibri" panose="020F0502020204030204" pitchFamily="34" charset="0"/>
                        </a:rPr>
                        <a:t> </a:t>
                      </a:r>
                    </a:p>
                    <a:p>
                      <a:pPr algn="ctr">
                        <a:lnSpc>
                          <a:spcPct val="107000"/>
                        </a:lnSpc>
                        <a:spcAft>
                          <a:spcPts val="0"/>
                        </a:spcAft>
                      </a:pPr>
                      <a:r>
                        <a:rPr lang="es-MX" sz="1900" dirty="0">
                          <a:effectLst/>
                          <a:latin typeface="Calibri" panose="020F0502020204030204" pitchFamily="34" charset="0"/>
                        </a:rPr>
                        <a:t>9 </a:t>
                      </a:r>
                      <a:r>
                        <a:rPr lang="es-MX" sz="1900" dirty="0" smtClean="0">
                          <a:effectLst/>
                          <a:latin typeface="Calibri" panose="020F0502020204030204" pitchFamily="34" charset="0"/>
                        </a:rPr>
                        <a:t>Puntos</a:t>
                      </a:r>
                      <a:endParaRPr lang="es-MX" sz="1900" dirty="0">
                        <a:effectLst/>
                        <a:latin typeface="Calibri" panose="020F0502020204030204" pitchFamily="34" charset="0"/>
                      </a:endParaRPr>
                    </a:p>
                  </a:txBody>
                  <a:tcPr marL="68580" marR="68580" marT="0" marB="0"/>
                </a:tc>
              </a:tr>
            </a:tbl>
          </a:graphicData>
        </a:graphic>
      </p:graphicFrame>
    </p:spTree>
    <p:extLst>
      <p:ext uri="{BB962C8B-B14F-4D97-AF65-F5344CB8AC3E}">
        <p14:creationId xmlns:p14="http://schemas.microsoft.com/office/powerpoint/2010/main" val="18453330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873</TotalTime>
  <Words>1281</Words>
  <Application>Microsoft Office PowerPoint</Application>
  <PresentationFormat>Personalizado</PresentationFormat>
  <Paragraphs>737</Paragraphs>
  <Slides>45</Slides>
  <Notes>0</Notes>
  <HiddenSlides>0</HiddenSlides>
  <MMClips>0</MMClips>
  <ScaleCrop>false</ScaleCrop>
  <HeadingPairs>
    <vt:vector size="4" baseType="variant">
      <vt:variant>
        <vt:lpstr>Tema</vt:lpstr>
      </vt:variant>
      <vt:variant>
        <vt:i4>1</vt:i4>
      </vt:variant>
      <vt:variant>
        <vt:lpstr>Títulos de diapositiva</vt:lpstr>
      </vt:variant>
      <vt:variant>
        <vt:i4>45</vt:i4>
      </vt:variant>
    </vt:vector>
  </HeadingPairs>
  <TitlesOfParts>
    <vt:vector size="46" baseType="lpstr">
      <vt:lpstr>Orgánico</vt:lpstr>
      <vt:lpstr> AVANCES Y PROPUESTAS PARA LA ELABORACIÓN Y SEGUIMIENTO DEL PLAN DE ACCIÓN LOCAL </vt:lpstr>
      <vt:lpstr>Presentación de PowerPoint</vt:lpstr>
      <vt:lpstr> Análisis de resultados de cada una de las mesas de trabajo. </vt:lpstr>
      <vt:lpstr> Análisis de resultados de cada una de las mesas de trabajo. </vt:lpstr>
      <vt:lpstr> Análisis de resultados de cada una de las mesas de trabajo. </vt:lpstr>
      <vt:lpstr> Análisis de resultados de cada una de las mesas de trabajo. </vt:lpstr>
      <vt:lpstr>Análisis de resultados de cada una de las mesas de trabajo.</vt:lpstr>
      <vt:lpstr>Análisis de resultados de cada una de las mesas de trabajo.</vt:lpstr>
      <vt:lpstr>Análisis de resultados de cada una de las mesas de trabajo.</vt:lpstr>
      <vt:lpstr>Análisis de resultados de cada una de las mesas de trabajo.</vt:lpstr>
      <vt:lpstr>Propuesta de metodología para elaborar  Plan de Acción Local </vt:lpstr>
      <vt:lpstr>Propuesta de metodología para elaborar  Plan de Acción Local </vt:lpstr>
      <vt:lpstr> Los compromisos deberán cumplir con los siguientes criterios mínimos: </vt:lpstr>
      <vt:lpstr>Formato para elaborar plantillas </vt:lpstr>
      <vt:lpstr>Formato para elaborar plantillas  Para cada compromiso deberá llenarse la siguiente plantilla. </vt:lpstr>
      <vt:lpstr>Objetivo principal (Cambio que busca alcanzar con el cumplimiento del compromiso)</vt:lpstr>
      <vt:lpstr>Compromiso (Descripción detallada del compromiso)</vt:lpstr>
      <vt:lpstr>Plantilla de Compromisos: Para cada compromiso deberá llenarse la siguiente plantilla.</vt:lpstr>
      <vt:lpstr>Plantilla Borrador  Plan de Acción Local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Plantilla de Compromisos: Para cada compromiso deberá llenarse la siguiente plantilla. </vt:lpstr>
      <vt:lpstr>Plantilla de Compromisos: Para cada compromiso deberá llenarse la siguiente plantilla.</vt:lpstr>
      <vt:lpstr>Plantilla de Compromisos: Para cada compromiso deberá llenarse la siguiente plantilla.</vt:lpstr>
      <vt:lpstr>Plantilla de Compromisos: Para cada compromiso deberá llenarse la siguiente plantilla.</vt:lpstr>
      <vt:lpstr>Plantilla de Compromisos: Para cada compromiso deberá llenarse la siguiente plantilla.</vt:lpstr>
      <vt:lpstr>Plantilla de Compromisos: Para cada compromiso deberá llenarse la siguiente plantilla.</vt:lpstr>
      <vt:lpstr>Follow the money </vt:lpstr>
      <vt:lpstr> Follow the money  Plan de Acción Local  </vt:lpstr>
      <vt:lpstr>Follow the money  Plan de Acción Local</vt:lpstr>
      <vt:lpstr>Follow the money  Plan de Acción Local</vt:lpstr>
      <vt:lpstr>Definir los compromisos y acciones que integrarán el </vt:lpstr>
      <vt:lpstr> Definir los compromisos y acciones que integrarán el Plan de Acción Local  </vt:lpstr>
      <vt:lpstr>Definición de grupos de Trabajo y responsables </vt:lpstr>
      <vt:lpstr> Definición de grupos de Trabajo y responsables  Plan de Acción Local  </vt:lpstr>
      <vt:lpstr>Grupos de trabajo </vt:lpstr>
      <vt:lpstr>Propuesta aprobada por los integrantes del STTL  Plan de Acción Local </vt:lpstr>
      <vt:lpstr>        Por su atención  ¡Muchas 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HP</dc:creator>
  <cp:lastModifiedBy>COORD-JURIDICA</cp:lastModifiedBy>
  <cp:revision>56</cp:revision>
  <dcterms:created xsi:type="dcterms:W3CDTF">2015-06-15T14:12:29Z</dcterms:created>
  <dcterms:modified xsi:type="dcterms:W3CDTF">2015-07-09T18:26:27Z</dcterms:modified>
</cp:coreProperties>
</file>